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79" r:id="rId3"/>
    <p:sldId id="274" r:id="rId4"/>
    <p:sldId id="284" r:id="rId5"/>
    <p:sldId id="285" r:id="rId6"/>
    <p:sldId id="286" r:id="rId7"/>
    <p:sldId id="269" r:id="rId8"/>
    <p:sldId id="268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EEAB4-F76B-4B4D-81C1-D7B349D54EF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266426-A14F-4FA0-BD49-F4B1A5A7AFF3}">
      <dgm:prSet phldrT="[Текст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</dgm:spPr>
      <dgm:t>
        <a:bodyPr/>
        <a:lstStyle/>
        <a:p>
          <a:r>
            <a:rPr lang="ru-RU" dirty="0" smtClean="0"/>
            <a:t>Приложения к финансовому отчету</a:t>
          </a:r>
          <a:endParaRPr lang="ru-RU" dirty="0"/>
        </a:p>
      </dgm:t>
    </dgm:pt>
    <dgm:pt modelId="{4C18FFC7-BC00-40BB-A208-DDC19F00AE51}" type="parTrans" cxnId="{6028B7AF-947E-4092-AAEC-AF2DAF1FBBA2}">
      <dgm:prSet/>
      <dgm:spPr/>
      <dgm:t>
        <a:bodyPr/>
        <a:lstStyle/>
        <a:p>
          <a:endParaRPr lang="ru-RU"/>
        </a:p>
      </dgm:t>
    </dgm:pt>
    <dgm:pt modelId="{42C6B306-1C5A-48C8-8AA4-0F206331E4D4}" type="sibTrans" cxnId="{6028B7AF-947E-4092-AAEC-AF2DAF1FBBA2}">
      <dgm:prSet/>
      <dgm:spPr/>
      <dgm:t>
        <a:bodyPr/>
        <a:lstStyle/>
        <a:p>
          <a:endParaRPr lang="ru-RU"/>
        </a:p>
      </dgm:t>
    </dgm:pt>
    <dgm:pt modelId="{FAEE84C5-57C6-4E4C-BA05-088A8ED911B8}">
      <dgm:prSet phldrT="[Текст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</dgm:spPr>
      <dgm:t>
        <a:bodyPr/>
        <a:lstStyle/>
        <a:p>
          <a:r>
            <a:rPr lang="ru-RU" sz="2000" b="0" dirty="0" smtClean="0"/>
            <a:t>учет поступления и расходования денежных средств избирательного фонда кандидата, избирательного объединения </a:t>
          </a:r>
          <a:r>
            <a:rPr lang="ru-RU" sz="1800" b="0" dirty="0" smtClean="0"/>
            <a:t/>
          </a:r>
          <a:br>
            <a:rPr lang="ru-RU" sz="1800" b="0" dirty="0" smtClean="0"/>
          </a:br>
          <a:r>
            <a:rPr lang="ru-RU" sz="1400" b="0" dirty="0" smtClean="0"/>
            <a:t>(по форме приложения № 5   к Порядку , утвержденному постановлением избирательной комиссии Тверской области о</a:t>
          </a:r>
          <a:r>
            <a:rPr lang="ru-RU" sz="1400" b="0" dirty="0" smtClean="0">
              <a:solidFill>
                <a:schemeClr val="tx1"/>
              </a:solidFill>
            </a:rPr>
            <a:t>т 10.06.2016 №3/42-6</a:t>
          </a:r>
          <a:r>
            <a:rPr lang="ru-RU" sz="1400" b="0" dirty="0" smtClean="0"/>
            <a:t>)</a:t>
          </a:r>
          <a:endParaRPr lang="ru-RU" sz="1400" b="0" dirty="0"/>
        </a:p>
      </dgm:t>
    </dgm:pt>
    <dgm:pt modelId="{D1493980-78B0-4009-AF05-3F9017E5FD4D}" type="parTrans" cxnId="{4104E023-A471-4170-9325-A8CDA3A340E6}">
      <dgm:prSet/>
      <dgm:spPr/>
      <dgm:t>
        <a:bodyPr/>
        <a:lstStyle/>
        <a:p>
          <a:endParaRPr lang="ru-RU"/>
        </a:p>
      </dgm:t>
    </dgm:pt>
    <dgm:pt modelId="{C91BBD2B-C0AE-465F-86D2-9623145215A9}" type="sibTrans" cxnId="{4104E023-A471-4170-9325-A8CDA3A340E6}">
      <dgm:prSet/>
      <dgm:spPr/>
      <dgm:t>
        <a:bodyPr/>
        <a:lstStyle/>
        <a:p>
          <a:endParaRPr lang="ru-RU"/>
        </a:p>
      </dgm:t>
    </dgm:pt>
    <dgm:pt modelId="{573F3F27-94C1-4251-B24C-7F8C0B163725}">
      <dgm:prSet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</dgm:spPr>
      <dgm:t>
        <a:bodyPr/>
        <a:lstStyle/>
        <a:p>
          <a:r>
            <a:rPr lang="ru-RU" sz="2000" dirty="0" smtClean="0"/>
            <a:t>справка Сбербанка о закрытии специального избирательного счета кандидата, избирательного объединения (либо об оставшихся средствах на счете)</a:t>
          </a:r>
          <a:endParaRPr lang="ru-RU" sz="2000" dirty="0"/>
        </a:p>
      </dgm:t>
    </dgm:pt>
    <dgm:pt modelId="{3995D03B-DBBF-4E53-9E9E-E122FE5F9A63}" type="parTrans" cxnId="{95B81840-9DB7-4508-A467-1FC8EFFF2B66}">
      <dgm:prSet/>
      <dgm:spPr/>
      <dgm:t>
        <a:bodyPr/>
        <a:lstStyle/>
        <a:p>
          <a:endParaRPr lang="ru-RU"/>
        </a:p>
      </dgm:t>
    </dgm:pt>
    <dgm:pt modelId="{11C76DFC-A1BF-4BD4-9DC2-8E50BF07ACCF}" type="sibTrans" cxnId="{95B81840-9DB7-4508-A467-1FC8EFFF2B66}">
      <dgm:prSet/>
      <dgm:spPr/>
      <dgm:t>
        <a:bodyPr/>
        <a:lstStyle/>
        <a:p>
          <a:endParaRPr lang="ru-RU"/>
        </a:p>
      </dgm:t>
    </dgm:pt>
    <dgm:pt modelId="{6D52C7C7-C102-4AE4-BF66-5F4F61BCCCF2}">
      <dgm:prSet custT="1"/>
      <dgm:spPr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</dgm:spPr>
      <dgm:t>
        <a:bodyPr/>
        <a:lstStyle/>
        <a:p>
          <a:r>
            <a:rPr lang="ru-RU" sz="2000" dirty="0" smtClean="0"/>
            <a:t>первичные финансовые документы, а также материалы </a:t>
          </a:r>
          <a:r>
            <a:rPr lang="ru-RU" sz="1800" dirty="0" smtClean="0"/>
            <a:t>(экземпляры печатных агитационных материалов, их копии, фотографии иных агитационных материалов и т.п.)</a:t>
          </a:r>
          <a:endParaRPr lang="ru-RU" sz="1800" dirty="0"/>
        </a:p>
      </dgm:t>
    </dgm:pt>
    <dgm:pt modelId="{5FA5CF9D-BA20-499F-8B86-4B5FFA973265}" type="parTrans" cxnId="{2229349E-9AB3-42BB-9734-85CA5E346CDB}">
      <dgm:prSet/>
      <dgm:spPr/>
      <dgm:t>
        <a:bodyPr/>
        <a:lstStyle/>
        <a:p>
          <a:endParaRPr lang="ru-RU"/>
        </a:p>
      </dgm:t>
    </dgm:pt>
    <dgm:pt modelId="{9D3B9689-498C-4E51-AF58-E24A8462A118}" type="sibTrans" cxnId="{2229349E-9AB3-42BB-9734-85CA5E346CDB}">
      <dgm:prSet/>
      <dgm:spPr/>
      <dgm:t>
        <a:bodyPr/>
        <a:lstStyle/>
        <a:p>
          <a:endParaRPr lang="ru-RU"/>
        </a:p>
      </dgm:t>
    </dgm:pt>
    <dgm:pt modelId="{DC39661B-1011-49E0-A5E8-1E54224A8EDB}">
      <dgm:prSet custT="1"/>
      <dgm:spPr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</dgm:spPr>
      <dgm:t>
        <a:bodyPr/>
        <a:lstStyle/>
        <a:p>
          <a:r>
            <a:rPr lang="ru-RU" sz="2000" dirty="0" smtClean="0"/>
            <a:t>пояснительная записка </a:t>
          </a:r>
          <a:br>
            <a:rPr lang="ru-RU" sz="2000" dirty="0" smtClean="0"/>
          </a:br>
          <a:r>
            <a:rPr lang="ru-RU" sz="1800" dirty="0" smtClean="0"/>
            <a:t>(при необходимости по запросу соответствующей избирательной комиссии)</a:t>
          </a:r>
          <a:endParaRPr lang="ru-RU" sz="1800" dirty="0"/>
        </a:p>
      </dgm:t>
    </dgm:pt>
    <dgm:pt modelId="{A85F6704-F20B-4635-863E-6F85CA50994E}" type="parTrans" cxnId="{B41E166A-494D-4B6E-AB6A-3FD46A04AEE5}">
      <dgm:prSet/>
      <dgm:spPr/>
      <dgm:t>
        <a:bodyPr/>
        <a:lstStyle/>
        <a:p>
          <a:endParaRPr lang="ru-RU"/>
        </a:p>
      </dgm:t>
    </dgm:pt>
    <dgm:pt modelId="{7AC12FAF-0073-4C99-92CC-ADF8D4EB29F2}" type="sibTrans" cxnId="{B41E166A-494D-4B6E-AB6A-3FD46A04AEE5}">
      <dgm:prSet/>
      <dgm:spPr/>
      <dgm:t>
        <a:bodyPr/>
        <a:lstStyle/>
        <a:p>
          <a:endParaRPr lang="ru-RU"/>
        </a:p>
      </dgm:t>
    </dgm:pt>
    <dgm:pt modelId="{2BA1E2B2-9483-4CAE-8EC5-D07D9F0A25E0}">
      <dgm:prSet custT="1"/>
      <dgm:spPr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</dgm:spPr>
      <dgm:t>
        <a:bodyPr/>
        <a:lstStyle/>
        <a:p>
          <a:r>
            <a:rPr lang="ru-RU" sz="1800" dirty="0" smtClean="0"/>
            <a:t>Опись прилагаемых документов и материалов</a:t>
          </a:r>
          <a:r>
            <a:rPr lang="ru-RU" sz="1200" dirty="0" smtClean="0"/>
            <a:t/>
          </a:r>
          <a:br>
            <a:rPr lang="ru-RU" sz="1200" dirty="0" smtClean="0"/>
          </a:br>
          <a:r>
            <a:rPr lang="ru-RU" sz="1200" b="0" dirty="0" smtClean="0"/>
            <a:t>(по форме приложения № 8   к Порядку , утвержденному постановлением избирательной комиссии Тверской области о</a:t>
          </a:r>
          <a:r>
            <a:rPr lang="ru-RU" sz="1200" b="0" dirty="0" smtClean="0">
              <a:solidFill>
                <a:schemeClr val="tx1"/>
              </a:solidFill>
            </a:rPr>
            <a:t>т 10.06.2016 №3/42-6</a:t>
          </a:r>
          <a:r>
            <a:rPr lang="ru-RU" sz="1200" b="0" dirty="0" smtClean="0"/>
            <a:t>)</a:t>
          </a:r>
          <a:endParaRPr lang="ru-RU" sz="1200" dirty="0"/>
        </a:p>
      </dgm:t>
    </dgm:pt>
    <dgm:pt modelId="{44F2DBC0-3C03-4DCE-A709-F65B79E8FADC}" type="parTrans" cxnId="{C8AB1414-A259-4198-82A7-859772294C3A}">
      <dgm:prSet/>
      <dgm:spPr/>
      <dgm:t>
        <a:bodyPr/>
        <a:lstStyle/>
        <a:p>
          <a:endParaRPr lang="ru-RU"/>
        </a:p>
      </dgm:t>
    </dgm:pt>
    <dgm:pt modelId="{DB536A57-DBC0-477E-B5DB-1FB727C31884}" type="sibTrans" cxnId="{C8AB1414-A259-4198-82A7-859772294C3A}">
      <dgm:prSet/>
      <dgm:spPr/>
      <dgm:t>
        <a:bodyPr/>
        <a:lstStyle/>
        <a:p>
          <a:endParaRPr lang="ru-RU"/>
        </a:p>
      </dgm:t>
    </dgm:pt>
    <dgm:pt modelId="{F7C15BEC-96C0-4537-93CF-563E92305BDD}" type="pres">
      <dgm:prSet presAssocID="{45EEEAB4-F76B-4B4D-81C1-D7B349D54E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A030D9-C1C5-439A-86DF-342D3C6C19CB}" type="pres">
      <dgm:prSet presAssocID="{4A266426-A14F-4FA0-BD49-F4B1A5A7AFF3}" presName="root1" presStyleCnt="0"/>
      <dgm:spPr/>
    </dgm:pt>
    <dgm:pt modelId="{EEB90AD6-D899-46BD-9C43-02E94979B46D}" type="pres">
      <dgm:prSet presAssocID="{4A266426-A14F-4FA0-BD49-F4B1A5A7AFF3}" presName="LevelOneTextNode" presStyleLbl="node0" presStyleIdx="0" presStyleCnt="1" custScaleX="1180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2D1B5A-FDED-43EE-85FA-A9922F8E1204}" type="pres">
      <dgm:prSet presAssocID="{4A266426-A14F-4FA0-BD49-F4B1A5A7AFF3}" presName="level2hierChild" presStyleCnt="0"/>
      <dgm:spPr/>
    </dgm:pt>
    <dgm:pt modelId="{405FD98D-452F-45F0-8D92-26810C85CA37}" type="pres">
      <dgm:prSet presAssocID="{3995D03B-DBBF-4E53-9E9E-E122FE5F9A63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7D4807B1-4501-4B7B-AFFF-2E9D031CB054}" type="pres">
      <dgm:prSet presAssocID="{3995D03B-DBBF-4E53-9E9E-E122FE5F9A6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1BEBB0F-1A1A-44A9-B5BF-1ADFA2B7B3E5}" type="pres">
      <dgm:prSet presAssocID="{573F3F27-94C1-4251-B24C-7F8C0B163725}" presName="root2" presStyleCnt="0"/>
      <dgm:spPr/>
    </dgm:pt>
    <dgm:pt modelId="{AAE37CA5-08A5-4687-8F51-2B5581031B80}" type="pres">
      <dgm:prSet presAssocID="{573F3F27-94C1-4251-B24C-7F8C0B163725}" presName="LevelTwoTextNode" presStyleLbl="node2" presStyleIdx="0" presStyleCnt="5" custScaleX="355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CB71E5-5D39-40C4-B83B-229F2CBBCBCB}" type="pres">
      <dgm:prSet presAssocID="{573F3F27-94C1-4251-B24C-7F8C0B163725}" presName="level3hierChild" presStyleCnt="0"/>
      <dgm:spPr/>
    </dgm:pt>
    <dgm:pt modelId="{E7171BD1-BD27-4633-A852-F5F9EB5FE8E3}" type="pres">
      <dgm:prSet presAssocID="{D1493980-78B0-4009-AF05-3F9017E5FD4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220F8C56-E4C3-4A6E-9F45-0F8E4CC7A470}" type="pres">
      <dgm:prSet presAssocID="{D1493980-78B0-4009-AF05-3F9017E5FD4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F6CD90F-326A-4409-B171-912C18BC9ACA}" type="pres">
      <dgm:prSet presAssocID="{FAEE84C5-57C6-4E4C-BA05-088A8ED911B8}" presName="root2" presStyleCnt="0"/>
      <dgm:spPr/>
    </dgm:pt>
    <dgm:pt modelId="{848694AB-5862-4AFC-9239-D88B5EB0D459}" type="pres">
      <dgm:prSet presAssocID="{FAEE84C5-57C6-4E4C-BA05-088A8ED911B8}" presName="LevelTwoTextNode" presStyleLbl="node2" presStyleIdx="1" presStyleCnt="5" custScaleX="354852" custScaleY="172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111107-5DE7-45D6-9876-90494D89AD88}" type="pres">
      <dgm:prSet presAssocID="{FAEE84C5-57C6-4E4C-BA05-088A8ED911B8}" presName="level3hierChild" presStyleCnt="0"/>
      <dgm:spPr/>
    </dgm:pt>
    <dgm:pt modelId="{73546CA7-B6DA-4B1B-AA52-799316B6B773}" type="pres">
      <dgm:prSet presAssocID="{5FA5CF9D-BA20-499F-8B86-4B5FFA973265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7CFE245C-2286-4843-B16C-1469ED43678F}" type="pres">
      <dgm:prSet presAssocID="{5FA5CF9D-BA20-499F-8B86-4B5FFA973265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FADC18A-1A59-4C2C-9F10-B1AE2CCE99BC}" type="pres">
      <dgm:prSet presAssocID="{6D52C7C7-C102-4AE4-BF66-5F4F61BCCCF2}" presName="root2" presStyleCnt="0"/>
      <dgm:spPr/>
    </dgm:pt>
    <dgm:pt modelId="{1E317750-9B14-42BA-8EC6-E28AFCDA9079}" type="pres">
      <dgm:prSet presAssocID="{6D52C7C7-C102-4AE4-BF66-5F4F61BCCCF2}" presName="LevelTwoTextNode" presStyleLbl="node2" presStyleIdx="2" presStyleCnt="5" custScaleX="355820" custScaleY="110337" custLinFactNeighborX="-3116" custLinFactNeighborY="-4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F3A3A2-6495-46FC-92C5-002C2825D6E0}" type="pres">
      <dgm:prSet presAssocID="{6D52C7C7-C102-4AE4-BF66-5F4F61BCCCF2}" presName="level3hierChild" presStyleCnt="0"/>
      <dgm:spPr/>
    </dgm:pt>
    <dgm:pt modelId="{11095EA2-9CD7-4FEF-936D-C639C260E6F7}" type="pres">
      <dgm:prSet presAssocID="{A85F6704-F20B-4635-863E-6F85CA50994E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5C80B0D8-9459-472D-A3CC-7C20D3FB4028}" type="pres">
      <dgm:prSet presAssocID="{A85F6704-F20B-4635-863E-6F85CA50994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0B88F2E-7F19-4DD9-9097-CAB2B238FA05}" type="pres">
      <dgm:prSet presAssocID="{DC39661B-1011-49E0-A5E8-1E54224A8EDB}" presName="root2" presStyleCnt="0"/>
      <dgm:spPr/>
    </dgm:pt>
    <dgm:pt modelId="{F2F798B9-7271-4E0C-B6A4-569CC0766557}" type="pres">
      <dgm:prSet presAssocID="{DC39661B-1011-49E0-A5E8-1E54224A8EDB}" presName="LevelTwoTextNode" presStyleLbl="node2" presStyleIdx="3" presStyleCnt="5" custScaleX="358207" custLinFactNeighborX="-5976" custLinFactNeighborY="-3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72C929-DB7C-4A33-B377-27F98A334051}" type="pres">
      <dgm:prSet presAssocID="{DC39661B-1011-49E0-A5E8-1E54224A8EDB}" presName="level3hierChild" presStyleCnt="0"/>
      <dgm:spPr/>
    </dgm:pt>
    <dgm:pt modelId="{24E05E3A-C3E7-4A9F-8562-EC9DBB198001}" type="pres">
      <dgm:prSet presAssocID="{44F2DBC0-3C03-4DCE-A709-F65B79E8FADC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D96F941E-5383-4130-A02F-3C5D14916E05}" type="pres">
      <dgm:prSet presAssocID="{44F2DBC0-3C03-4DCE-A709-F65B79E8FAD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7278F2F-9AA7-4B76-B986-15AFDC4657D9}" type="pres">
      <dgm:prSet presAssocID="{2BA1E2B2-9483-4CAE-8EC5-D07D9F0A25E0}" presName="root2" presStyleCnt="0"/>
      <dgm:spPr/>
    </dgm:pt>
    <dgm:pt modelId="{BBD52D6E-57C2-454F-A1D8-F3A484B0324F}" type="pres">
      <dgm:prSet presAssocID="{2BA1E2B2-9483-4CAE-8EC5-D07D9F0A25E0}" presName="LevelTwoTextNode" presStyleLbl="node2" presStyleIdx="4" presStyleCnt="5" custScaleX="359485" custScaleY="112577" custLinFactNeighborX="-5976" custLinFactNeighborY="-3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CA900C-25BF-4A46-94D2-5CF3511CD503}" type="pres">
      <dgm:prSet presAssocID="{2BA1E2B2-9483-4CAE-8EC5-D07D9F0A25E0}" presName="level3hierChild" presStyleCnt="0"/>
      <dgm:spPr/>
    </dgm:pt>
  </dgm:ptLst>
  <dgm:cxnLst>
    <dgm:cxn modelId="{C8AB1414-A259-4198-82A7-859772294C3A}" srcId="{4A266426-A14F-4FA0-BD49-F4B1A5A7AFF3}" destId="{2BA1E2B2-9483-4CAE-8EC5-D07D9F0A25E0}" srcOrd="4" destOrd="0" parTransId="{44F2DBC0-3C03-4DCE-A709-F65B79E8FADC}" sibTransId="{DB536A57-DBC0-477E-B5DB-1FB727C31884}"/>
    <dgm:cxn modelId="{676014C4-55CF-4890-A677-4E502AD7E6EB}" type="presOf" srcId="{A85F6704-F20B-4635-863E-6F85CA50994E}" destId="{11095EA2-9CD7-4FEF-936D-C639C260E6F7}" srcOrd="0" destOrd="0" presId="urn:microsoft.com/office/officeart/2008/layout/HorizontalMultiLevelHierarchy"/>
    <dgm:cxn modelId="{6EC1DCC9-EB3F-4B2B-A4A6-2DA089D2399E}" type="presOf" srcId="{D1493980-78B0-4009-AF05-3F9017E5FD4D}" destId="{220F8C56-E4C3-4A6E-9F45-0F8E4CC7A470}" srcOrd="1" destOrd="0" presId="urn:microsoft.com/office/officeart/2008/layout/HorizontalMultiLevelHierarchy"/>
    <dgm:cxn modelId="{B41E166A-494D-4B6E-AB6A-3FD46A04AEE5}" srcId="{4A266426-A14F-4FA0-BD49-F4B1A5A7AFF3}" destId="{DC39661B-1011-49E0-A5E8-1E54224A8EDB}" srcOrd="3" destOrd="0" parTransId="{A85F6704-F20B-4635-863E-6F85CA50994E}" sibTransId="{7AC12FAF-0073-4C99-92CC-ADF8D4EB29F2}"/>
    <dgm:cxn modelId="{14F272FD-DBDB-41E8-A847-D0018E2BD848}" type="presOf" srcId="{5FA5CF9D-BA20-499F-8B86-4B5FFA973265}" destId="{7CFE245C-2286-4843-B16C-1469ED43678F}" srcOrd="1" destOrd="0" presId="urn:microsoft.com/office/officeart/2008/layout/HorizontalMultiLevelHierarchy"/>
    <dgm:cxn modelId="{E764C2C4-ED00-4556-AA1E-EE2066B965DD}" type="presOf" srcId="{6D52C7C7-C102-4AE4-BF66-5F4F61BCCCF2}" destId="{1E317750-9B14-42BA-8EC6-E28AFCDA9079}" srcOrd="0" destOrd="0" presId="urn:microsoft.com/office/officeart/2008/layout/HorizontalMultiLevelHierarchy"/>
    <dgm:cxn modelId="{2229349E-9AB3-42BB-9734-85CA5E346CDB}" srcId="{4A266426-A14F-4FA0-BD49-F4B1A5A7AFF3}" destId="{6D52C7C7-C102-4AE4-BF66-5F4F61BCCCF2}" srcOrd="2" destOrd="0" parTransId="{5FA5CF9D-BA20-499F-8B86-4B5FFA973265}" sibTransId="{9D3B9689-498C-4E51-AF58-E24A8462A118}"/>
    <dgm:cxn modelId="{74EB19F3-6661-47CC-A382-C65FCBDB75B7}" type="presOf" srcId="{3995D03B-DBBF-4E53-9E9E-E122FE5F9A63}" destId="{7D4807B1-4501-4B7B-AFFF-2E9D031CB054}" srcOrd="1" destOrd="0" presId="urn:microsoft.com/office/officeart/2008/layout/HorizontalMultiLevelHierarchy"/>
    <dgm:cxn modelId="{63DBB40D-28A4-4E31-AF39-E58BD012EB4F}" type="presOf" srcId="{45EEEAB4-F76B-4B4D-81C1-D7B349D54EFC}" destId="{F7C15BEC-96C0-4537-93CF-563E92305BDD}" srcOrd="0" destOrd="0" presId="urn:microsoft.com/office/officeart/2008/layout/HorizontalMultiLevelHierarchy"/>
    <dgm:cxn modelId="{5FEE4D91-9562-4F24-91AC-1C695B8DDB7E}" type="presOf" srcId="{5FA5CF9D-BA20-499F-8B86-4B5FFA973265}" destId="{73546CA7-B6DA-4B1B-AA52-799316B6B773}" srcOrd="0" destOrd="0" presId="urn:microsoft.com/office/officeart/2008/layout/HorizontalMultiLevelHierarchy"/>
    <dgm:cxn modelId="{6B04B364-77BA-4F72-BED7-613BF055D5AB}" type="presOf" srcId="{FAEE84C5-57C6-4E4C-BA05-088A8ED911B8}" destId="{848694AB-5862-4AFC-9239-D88B5EB0D459}" srcOrd="0" destOrd="0" presId="urn:microsoft.com/office/officeart/2008/layout/HorizontalMultiLevelHierarchy"/>
    <dgm:cxn modelId="{6028B7AF-947E-4092-AAEC-AF2DAF1FBBA2}" srcId="{45EEEAB4-F76B-4B4D-81C1-D7B349D54EFC}" destId="{4A266426-A14F-4FA0-BD49-F4B1A5A7AFF3}" srcOrd="0" destOrd="0" parTransId="{4C18FFC7-BC00-40BB-A208-DDC19F00AE51}" sibTransId="{42C6B306-1C5A-48C8-8AA4-0F206331E4D4}"/>
    <dgm:cxn modelId="{4104E023-A471-4170-9325-A8CDA3A340E6}" srcId="{4A266426-A14F-4FA0-BD49-F4B1A5A7AFF3}" destId="{FAEE84C5-57C6-4E4C-BA05-088A8ED911B8}" srcOrd="1" destOrd="0" parTransId="{D1493980-78B0-4009-AF05-3F9017E5FD4D}" sibTransId="{C91BBD2B-C0AE-465F-86D2-9623145215A9}"/>
    <dgm:cxn modelId="{2492334D-1DCC-4F51-A274-038938858722}" type="presOf" srcId="{DC39661B-1011-49E0-A5E8-1E54224A8EDB}" destId="{F2F798B9-7271-4E0C-B6A4-569CC0766557}" srcOrd="0" destOrd="0" presId="urn:microsoft.com/office/officeart/2008/layout/HorizontalMultiLevelHierarchy"/>
    <dgm:cxn modelId="{EFC88213-B38E-4532-9D7A-430D2A201CB5}" type="presOf" srcId="{573F3F27-94C1-4251-B24C-7F8C0B163725}" destId="{AAE37CA5-08A5-4687-8F51-2B5581031B80}" srcOrd="0" destOrd="0" presId="urn:microsoft.com/office/officeart/2008/layout/HorizontalMultiLevelHierarchy"/>
    <dgm:cxn modelId="{CFDDCFD1-132A-463B-AA9F-84073FE7CABC}" type="presOf" srcId="{44F2DBC0-3C03-4DCE-A709-F65B79E8FADC}" destId="{24E05E3A-C3E7-4A9F-8562-EC9DBB198001}" srcOrd="0" destOrd="0" presId="urn:microsoft.com/office/officeart/2008/layout/HorizontalMultiLevelHierarchy"/>
    <dgm:cxn modelId="{1DE9C84D-796A-4370-B8AB-BB010229CC8D}" type="presOf" srcId="{44F2DBC0-3C03-4DCE-A709-F65B79E8FADC}" destId="{D96F941E-5383-4130-A02F-3C5D14916E05}" srcOrd="1" destOrd="0" presId="urn:microsoft.com/office/officeart/2008/layout/HorizontalMultiLevelHierarchy"/>
    <dgm:cxn modelId="{8F312640-2D5A-4B1F-9DD8-6ED110055D12}" type="presOf" srcId="{3995D03B-DBBF-4E53-9E9E-E122FE5F9A63}" destId="{405FD98D-452F-45F0-8D92-26810C85CA37}" srcOrd="0" destOrd="0" presId="urn:microsoft.com/office/officeart/2008/layout/HorizontalMultiLevelHierarchy"/>
    <dgm:cxn modelId="{688AD1AF-23D9-4654-8BAA-B5901DF5D11F}" type="presOf" srcId="{D1493980-78B0-4009-AF05-3F9017E5FD4D}" destId="{E7171BD1-BD27-4633-A852-F5F9EB5FE8E3}" srcOrd="0" destOrd="0" presId="urn:microsoft.com/office/officeart/2008/layout/HorizontalMultiLevelHierarchy"/>
    <dgm:cxn modelId="{52D8C9DA-9FF4-4910-AFAB-526B4D7FA506}" type="presOf" srcId="{A85F6704-F20B-4635-863E-6F85CA50994E}" destId="{5C80B0D8-9459-472D-A3CC-7C20D3FB4028}" srcOrd="1" destOrd="0" presId="urn:microsoft.com/office/officeart/2008/layout/HorizontalMultiLevelHierarchy"/>
    <dgm:cxn modelId="{95B81840-9DB7-4508-A467-1FC8EFFF2B66}" srcId="{4A266426-A14F-4FA0-BD49-F4B1A5A7AFF3}" destId="{573F3F27-94C1-4251-B24C-7F8C0B163725}" srcOrd="0" destOrd="0" parTransId="{3995D03B-DBBF-4E53-9E9E-E122FE5F9A63}" sibTransId="{11C76DFC-A1BF-4BD4-9DC2-8E50BF07ACCF}"/>
    <dgm:cxn modelId="{20E3661F-DD7B-4881-9AE2-E3AC3326F47D}" type="presOf" srcId="{2BA1E2B2-9483-4CAE-8EC5-D07D9F0A25E0}" destId="{BBD52D6E-57C2-454F-A1D8-F3A484B0324F}" srcOrd="0" destOrd="0" presId="urn:microsoft.com/office/officeart/2008/layout/HorizontalMultiLevelHierarchy"/>
    <dgm:cxn modelId="{41EF383B-4D1D-4762-A793-175F72527032}" type="presOf" srcId="{4A266426-A14F-4FA0-BD49-F4B1A5A7AFF3}" destId="{EEB90AD6-D899-46BD-9C43-02E94979B46D}" srcOrd="0" destOrd="0" presId="urn:microsoft.com/office/officeart/2008/layout/HorizontalMultiLevelHierarchy"/>
    <dgm:cxn modelId="{D4B6D924-2681-403C-92CF-A72CED831C97}" type="presParOf" srcId="{F7C15BEC-96C0-4537-93CF-563E92305BDD}" destId="{35A030D9-C1C5-439A-86DF-342D3C6C19CB}" srcOrd="0" destOrd="0" presId="urn:microsoft.com/office/officeart/2008/layout/HorizontalMultiLevelHierarchy"/>
    <dgm:cxn modelId="{900CDB43-3775-49CE-ACD0-42A0373C6ECA}" type="presParOf" srcId="{35A030D9-C1C5-439A-86DF-342D3C6C19CB}" destId="{EEB90AD6-D899-46BD-9C43-02E94979B46D}" srcOrd="0" destOrd="0" presId="urn:microsoft.com/office/officeart/2008/layout/HorizontalMultiLevelHierarchy"/>
    <dgm:cxn modelId="{03682ED2-D3ED-452A-8E2A-C56DB49A8534}" type="presParOf" srcId="{35A030D9-C1C5-439A-86DF-342D3C6C19CB}" destId="{5B2D1B5A-FDED-43EE-85FA-A9922F8E1204}" srcOrd="1" destOrd="0" presId="urn:microsoft.com/office/officeart/2008/layout/HorizontalMultiLevelHierarchy"/>
    <dgm:cxn modelId="{47AE57A0-B053-48C8-87BF-52414FB2E549}" type="presParOf" srcId="{5B2D1B5A-FDED-43EE-85FA-A9922F8E1204}" destId="{405FD98D-452F-45F0-8D92-26810C85CA37}" srcOrd="0" destOrd="0" presId="urn:microsoft.com/office/officeart/2008/layout/HorizontalMultiLevelHierarchy"/>
    <dgm:cxn modelId="{EBCC777D-2252-4BEE-8A6E-65D761AE033B}" type="presParOf" srcId="{405FD98D-452F-45F0-8D92-26810C85CA37}" destId="{7D4807B1-4501-4B7B-AFFF-2E9D031CB054}" srcOrd="0" destOrd="0" presId="urn:microsoft.com/office/officeart/2008/layout/HorizontalMultiLevelHierarchy"/>
    <dgm:cxn modelId="{17E38C4F-3F09-4947-B443-CF2E7D6C749A}" type="presParOf" srcId="{5B2D1B5A-FDED-43EE-85FA-A9922F8E1204}" destId="{81BEBB0F-1A1A-44A9-B5BF-1ADFA2B7B3E5}" srcOrd="1" destOrd="0" presId="urn:microsoft.com/office/officeart/2008/layout/HorizontalMultiLevelHierarchy"/>
    <dgm:cxn modelId="{64CABB70-D7D5-4DDA-8C2E-DFE331123973}" type="presParOf" srcId="{81BEBB0F-1A1A-44A9-B5BF-1ADFA2B7B3E5}" destId="{AAE37CA5-08A5-4687-8F51-2B5581031B80}" srcOrd="0" destOrd="0" presId="urn:microsoft.com/office/officeart/2008/layout/HorizontalMultiLevelHierarchy"/>
    <dgm:cxn modelId="{DD5BEE37-3251-4FA8-B033-46FBA86B20C8}" type="presParOf" srcId="{81BEBB0F-1A1A-44A9-B5BF-1ADFA2B7B3E5}" destId="{0ECB71E5-5D39-40C4-B83B-229F2CBBCBCB}" srcOrd="1" destOrd="0" presId="urn:microsoft.com/office/officeart/2008/layout/HorizontalMultiLevelHierarchy"/>
    <dgm:cxn modelId="{AFE2D3DA-C607-4B17-B696-E3C9D4B8E531}" type="presParOf" srcId="{5B2D1B5A-FDED-43EE-85FA-A9922F8E1204}" destId="{E7171BD1-BD27-4633-A852-F5F9EB5FE8E3}" srcOrd="2" destOrd="0" presId="urn:microsoft.com/office/officeart/2008/layout/HorizontalMultiLevelHierarchy"/>
    <dgm:cxn modelId="{4C25E165-5A05-4D94-842D-B15635AE3C32}" type="presParOf" srcId="{E7171BD1-BD27-4633-A852-F5F9EB5FE8E3}" destId="{220F8C56-E4C3-4A6E-9F45-0F8E4CC7A470}" srcOrd="0" destOrd="0" presId="urn:microsoft.com/office/officeart/2008/layout/HorizontalMultiLevelHierarchy"/>
    <dgm:cxn modelId="{48A58F3F-00F5-4B0D-BFAA-37BC9FE81DF3}" type="presParOf" srcId="{5B2D1B5A-FDED-43EE-85FA-A9922F8E1204}" destId="{0F6CD90F-326A-4409-B171-912C18BC9ACA}" srcOrd="3" destOrd="0" presId="urn:microsoft.com/office/officeart/2008/layout/HorizontalMultiLevelHierarchy"/>
    <dgm:cxn modelId="{9A9E6439-45B5-4EC5-80F7-587DA8BA2412}" type="presParOf" srcId="{0F6CD90F-326A-4409-B171-912C18BC9ACA}" destId="{848694AB-5862-4AFC-9239-D88B5EB0D459}" srcOrd="0" destOrd="0" presId="urn:microsoft.com/office/officeart/2008/layout/HorizontalMultiLevelHierarchy"/>
    <dgm:cxn modelId="{67B06C80-885B-4702-B3FE-E043F893E015}" type="presParOf" srcId="{0F6CD90F-326A-4409-B171-912C18BC9ACA}" destId="{52111107-5DE7-45D6-9876-90494D89AD88}" srcOrd="1" destOrd="0" presId="urn:microsoft.com/office/officeart/2008/layout/HorizontalMultiLevelHierarchy"/>
    <dgm:cxn modelId="{6002552F-9DD6-4EEB-A9AF-0861B975F8C4}" type="presParOf" srcId="{5B2D1B5A-FDED-43EE-85FA-A9922F8E1204}" destId="{73546CA7-B6DA-4B1B-AA52-799316B6B773}" srcOrd="4" destOrd="0" presId="urn:microsoft.com/office/officeart/2008/layout/HorizontalMultiLevelHierarchy"/>
    <dgm:cxn modelId="{FC46347D-32F4-46EA-AFDB-D322DCCD8364}" type="presParOf" srcId="{73546CA7-B6DA-4B1B-AA52-799316B6B773}" destId="{7CFE245C-2286-4843-B16C-1469ED43678F}" srcOrd="0" destOrd="0" presId="urn:microsoft.com/office/officeart/2008/layout/HorizontalMultiLevelHierarchy"/>
    <dgm:cxn modelId="{A66CA029-DE26-4A8D-9626-55DAF0CBFCA3}" type="presParOf" srcId="{5B2D1B5A-FDED-43EE-85FA-A9922F8E1204}" destId="{AFADC18A-1A59-4C2C-9F10-B1AE2CCE99BC}" srcOrd="5" destOrd="0" presId="urn:microsoft.com/office/officeart/2008/layout/HorizontalMultiLevelHierarchy"/>
    <dgm:cxn modelId="{EFD0D87D-F9D3-406F-B40D-10F3278DFBB9}" type="presParOf" srcId="{AFADC18A-1A59-4C2C-9F10-B1AE2CCE99BC}" destId="{1E317750-9B14-42BA-8EC6-E28AFCDA9079}" srcOrd="0" destOrd="0" presId="urn:microsoft.com/office/officeart/2008/layout/HorizontalMultiLevelHierarchy"/>
    <dgm:cxn modelId="{9062E6AD-95AC-44F0-8507-F2198451C5CE}" type="presParOf" srcId="{AFADC18A-1A59-4C2C-9F10-B1AE2CCE99BC}" destId="{7CF3A3A2-6495-46FC-92C5-002C2825D6E0}" srcOrd="1" destOrd="0" presId="urn:microsoft.com/office/officeart/2008/layout/HorizontalMultiLevelHierarchy"/>
    <dgm:cxn modelId="{5B1F573E-8744-4DED-BB26-5FB8D6484F81}" type="presParOf" srcId="{5B2D1B5A-FDED-43EE-85FA-A9922F8E1204}" destId="{11095EA2-9CD7-4FEF-936D-C639C260E6F7}" srcOrd="6" destOrd="0" presId="urn:microsoft.com/office/officeart/2008/layout/HorizontalMultiLevelHierarchy"/>
    <dgm:cxn modelId="{5DEACF8D-303C-4261-8FE3-4F83712D5F31}" type="presParOf" srcId="{11095EA2-9CD7-4FEF-936D-C639C260E6F7}" destId="{5C80B0D8-9459-472D-A3CC-7C20D3FB4028}" srcOrd="0" destOrd="0" presId="urn:microsoft.com/office/officeart/2008/layout/HorizontalMultiLevelHierarchy"/>
    <dgm:cxn modelId="{5E4AED61-E70A-4415-BDA5-A6BE638788ED}" type="presParOf" srcId="{5B2D1B5A-FDED-43EE-85FA-A9922F8E1204}" destId="{60B88F2E-7F19-4DD9-9097-CAB2B238FA05}" srcOrd="7" destOrd="0" presId="urn:microsoft.com/office/officeart/2008/layout/HorizontalMultiLevelHierarchy"/>
    <dgm:cxn modelId="{526F6C87-5EAF-4C2D-8E9E-4F5C9DA71297}" type="presParOf" srcId="{60B88F2E-7F19-4DD9-9097-CAB2B238FA05}" destId="{F2F798B9-7271-4E0C-B6A4-569CC0766557}" srcOrd="0" destOrd="0" presId="urn:microsoft.com/office/officeart/2008/layout/HorizontalMultiLevelHierarchy"/>
    <dgm:cxn modelId="{143AF8FA-BF04-431D-9598-568B96790EB5}" type="presParOf" srcId="{60B88F2E-7F19-4DD9-9097-CAB2B238FA05}" destId="{F072C929-DB7C-4A33-B377-27F98A334051}" srcOrd="1" destOrd="0" presId="urn:microsoft.com/office/officeart/2008/layout/HorizontalMultiLevelHierarchy"/>
    <dgm:cxn modelId="{54068DD1-5443-4FEC-8B55-8C3C9C356487}" type="presParOf" srcId="{5B2D1B5A-FDED-43EE-85FA-A9922F8E1204}" destId="{24E05E3A-C3E7-4A9F-8562-EC9DBB198001}" srcOrd="8" destOrd="0" presId="urn:microsoft.com/office/officeart/2008/layout/HorizontalMultiLevelHierarchy"/>
    <dgm:cxn modelId="{C957BDEC-2C60-4CE2-BC98-58C920B77F3C}" type="presParOf" srcId="{24E05E3A-C3E7-4A9F-8562-EC9DBB198001}" destId="{D96F941E-5383-4130-A02F-3C5D14916E05}" srcOrd="0" destOrd="0" presId="urn:microsoft.com/office/officeart/2008/layout/HorizontalMultiLevelHierarchy"/>
    <dgm:cxn modelId="{98493222-11AD-4D39-89F0-87195DF24E2B}" type="presParOf" srcId="{5B2D1B5A-FDED-43EE-85FA-A9922F8E1204}" destId="{D7278F2F-9AA7-4B76-B986-15AFDC4657D9}" srcOrd="9" destOrd="0" presId="urn:microsoft.com/office/officeart/2008/layout/HorizontalMultiLevelHierarchy"/>
    <dgm:cxn modelId="{138B7694-CF7B-4A1C-8A66-C0C8383894FC}" type="presParOf" srcId="{D7278F2F-9AA7-4B76-B986-15AFDC4657D9}" destId="{BBD52D6E-57C2-454F-A1D8-F3A484B0324F}" srcOrd="0" destOrd="0" presId="urn:microsoft.com/office/officeart/2008/layout/HorizontalMultiLevelHierarchy"/>
    <dgm:cxn modelId="{8D7B9429-0885-4F6A-85BA-2486CAB8916D}" type="presParOf" srcId="{D7278F2F-9AA7-4B76-B986-15AFDC4657D9}" destId="{B3CA900C-25BF-4A46-94D2-5CF3511CD503}" srcOrd="1" destOrd="0" presId="urn:microsoft.com/office/officeart/2008/layout/HorizontalMultiLevelHierarchy"/>
  </dgm:cxnLst>
  <dgm:bg>
    <a:gradFill>
      <a:gsLst>
        <a:gs pos="1000">
          <a:srgbClr val="00B0F0"/>
        </a:gs>
        <a:gs pos="57000">
          <a:schemeClr val="accent6">
            <a:lumMod val="40000"/>
            <a:lumOff val="60000"/>
          </a:schemeClr>
        </a:gs>
        <a:gs pos="21000">
          <a:schemeClr val="accent2">
            <a:lumMod val="0"/>
            <a:lumOff val="100000"/>
          </a:schemeClr>
        </a:gs>
        <a:gs pos="100000">
          <a:schemeClr val="accent2">
            <a:alpha val="90000"/>
            <a:lumMod val="17000"/>
            <a:lumOff val="83000"/>
          </a:schemeClr>
        </a:gs>
      </a:gsLst>
      <a:path path="circle">
        <a:fillToRect l="50000" t="-80000" r="50000" b="18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05E3A-C3E7-4A9F-8562-EC9DBB198001}">
      <dsp:nvSpPr>
        <dsp:cNvPr id="0" name=""/>
        <dsp:cNvSpPr/>
      </dsp:nvSpPr>
      <dsp:spPr>
        <a:xfrm>
          <a:off x="1192373" y="2607218"/>
          <a:ext cx="344575" cy="215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287" y="0"/>
              </a:lnTo>
              <a:lnTo>
                <a:pt x="172287" y="2155004"/>
              </a:lnTo>
              <a:lnTo>
                <a:pt x="344575" y="21550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10101" y="3630161"/>
        <a:ext cx="109118" cy="109118"/>
      </dsp:txXfrm>
    </dsp:sp>
    <dsp:sp modelId="{11095EA2-9CD7-4FEF-936D-C639C260E6F7}">
      <dsp:nvSpPr>
        <dsp:cNvPr id="0" name=""/>
        <dsp:cNvSpPr/>
      </dsp:nvSpPr>
      <dsp:spPr>
        <a:xfrm>
          <a:off x="1192373" y="2607218"/>
          <a:ext cx="344575" cy="117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287" y="0"/>
              </a:lnTo>
              <a:lnTo>
                <a:pt x="172287" y="1171525"/>
              </a:lnTo>
              <a:lnTo>
                <a:pt x="344575" y="1171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34132" y="3162452"/>
        <a:ext cx="61057" cy="61057"/>
      </dsp:txXfrm>
    </dsp:sp>
    <dsp:sp modelId="{73546CA7-B6DA-4B1B-AA52-799316B6B773}">
      <dsp:nvSpPr>
        <dsp:cNvPr id="0" name=""/>
        <dsp:cNvSpPr/>
      </dsp:nvSpPr>
      <dsp:spPr>
        <a:xfrm>
          <a:off x="1192373" y="2607218"/>
          <a:ext cx="414846" cy="18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423" y="0"/>
              </a:lnTo>
              <a:lnTo>
                <a:pt x="207423" y="187761"/>
              </a:lnTo>
              <a:lnTo>
                <a:pt x="414846" y="1877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88413" y="2689715"/>
        <a:ext cx="22767" cy="22767"/>
      </dsp:txXfrm>
    </dsp:sp>
    <dsp:sp modelId="{E7171BD1-BD27-4633-A852-F5F9EB5FE8E3}">
      <dsp:nvSpPr>
        <dsp:cNvPr id="0" name=""/>
        <dsp:cNvSpPr/>
      </dsp:nvSpPr>
      <dsp:spPr>
        <a:xfrm>
          <a:off x="1192373" y="1585022"/>
          <a:ext cx="491408" cy="1022196"/>
        </a:xfrm>
        <a:custGeom>
          <a:avLst/>
          <a:gdLst/>
          <a:ahLst/>
          <a:cxnLst/>
          <a:rect l="0" t="0" r="0" b="0"/>
          <a:pathLst>
            <a:path>
              <a:moveTo>
                <a:pt x="0" y="1022196"/>
              </a:moveTo>
              <a:lnTo>
                <a:pt x="245704" y="1022196"/>
              </a:lnTo>
              <a:lnTo>
                <a:pt x="245704" y="0"/>
              </a:lnTo>
              <a:lnTo>
                <a:pt x="49140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09723" y="2067765"/>
        <a:ext cx="56709" cy="56709"/>
      </dsp:txXfrm>
    </dsp:sp>
    <dsp:sp modelId="{405FD98D-452F-45F0-8D92-26810C85CA37}">
      <dsp:nvSpPr>
        <dsp:cNvPr id="0" name=""/>
        <dsp:cNvSpPr/>
      </dsp:nvSpPr>
      <dsp:spPr>
        <a:xfrm>
          <a:off x="1192373" y="378896"/>
          <a:ext cx="491408" cy="2228322"/>
        </a:xfrm>
        <a:custGeom>
          <a:avLst/>
          <a:gdLst/>
          <a:ahLst/>
          <a:cxnLst/>
          <a:rect l="0" t="0" r="0" b="0"/>
          <a:pathLst>
            <a:path>
              <a:moveTo>
                <a:pt x="0" y="2228322"/>
              </a:moveTo>
              <a:lnTo>
                <a:pt x="245704" y="2228322"/>
              </a:lnTo>
              <a:lnTo>
                <a:pt x="245704" y="0"/>
              </a:lnTo>
              <a:lnTo>
                <a:pt x="49140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381031" y="1436010"/>
        <a:ext cx="114093" cy="114093"/>
      </dsp:txXfrm>
    </dsp:sp>
    <dsp:sp modelId="{EEB90AD6-D899-46BD-9C43-02E94979B46D}">
      <dsp:nvSpPr>
        <dsp:cNvPr id="0" name=""/>
        <dsp:cNvSpPr/>
      </dsp:nvSpPr>
      <dsp:spPr>
        <a:xfrm rot="16200000">
          <a:off x="-1221154" y="2164999"/>
          <a:ext cx="3942619" cy="884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Приложения к финансовому отчету</a:t>
          </a:r>
          <a:endParaRPr lang="ru-RU" sz="2900" kern="1200" dirty="0"/>
        </a:p>
      </dsp:txBody>
      <dsp:txXfrm>
        <a:off x="-1221154" y="2164999"/>
        <a:ext cx="3942619" cy="884437"/>
      </dsp:txXfrm>
    </dsp:sp>
    <dsp:sp modelId="{AAE37CA5-08A5-4687-8F51-2B5581031B80}">
      <dsp:nvSpPr>
        <dsp:cNvPr id="0" name=""/>
        <dsp:cNvSpPr/>
      </dsp:nvSpPr>
      <dsp:spPr>
        <a:xfrm>
          <a:off x="1683781" y="4347"/>
          <a:ext cx="8742100" cy="749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справка Сбербанка о закрытии специального избирательного счета кандидата, избирательного объединения (либо об оставшихся средствах на счете)</a:t>
          </a:r>
          <a:endParaRPr lang="ru-RU" sz="2000" kern="1200" dirty="0"/>
        </a:p>
      </dsp:txBody>
      <dsp:txXfrm>
        <a:off x="1683781" y="4347"/>
        <a:ext cx="8742100" cy="749097"/>
      </dsp:txXfrm>
    </dsp:sp>
    <dsp:sp modelId="{848694AB-5862-4AFC-9239-D88B5EB0D459}">
      <dsp:nvSpPr>
        <dsp:cNvPr id="0" name=""/>
        <dsp:cNvSpPr/>
      </dsp:nvSpPr>
      <dsp:spPr>
        <a:xfrm>
          <a:off x="1683781" y="940719"/>
          <a:ext cx="8718856" cy="12886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учет поступления и расходования денежных средств избирательного фонда кандидата, избирательного объединения </a:t>
          </a:r>
          <a:r>
            <a:rPr lang="ru-RU" sz="1800" b="0" kern="1200" dirty="0" smtClean="0"/>
            <a:t/>
          </a:r>
          <a:br>
            <a:rPr lang="ru-RU" sz="1800" b="0" kern="1200" dirty="0" smtClean="0"/>
          </a:br>
          <a:r>
            <a:rPr lang="ru-RU" sz="1400" b="0" kern="1200" dirty="0" smtClean="0"/>
            <a:t>(по форме приложения № 5   к Порядку , утвержденному постановлением избирательной комиссии Тверской области о</a:t>
          </a:r>
          <a:r>
            <a:rPr lang="ru-RU" sz="1400" b="0" kern="1200" dirty="0" smtClean="0">
              <a:solidFill>
                <a:schemeClr val="tx1"/>
              </a:solidFill>
            </a:rPr>
            <a:t>т 10.06.2016 №3/42-6</a:t>
          </a:r>
          <a:r>
            <a:rPr lang="ru-RU" sz="1400" b="0" kern="1200" dirty="0" smtClean="0"/>
            <a:t>)</a:t>
          </a:r>
          <a:endParaRPr lang="ru-RU" sz="1400" b="0" kern="1200" dirty="0"/>
        </a:p>
      </dsp:txBody>
      <dsp:txXfrm>
        <a:off x="1683781" y="940719"/>
        <a:ext cx="8718856" cy="1288605"/>
      </dsp:txXfrm>
    </dsp:sp>
    <dsp:sp modelId="{1E317750-9B14-42BA-8EC6-E28AFCDA9079}">
      <dsp:nvSpPr>
        <dsp:cNvPr id="0" name=""/>
        <dsp:cNvSpPr/>
      </dsp:nvSpPr>
      <dsp:spPr>
        <a:xfrm>
          <a:off x="1607220" y="2381713"/>
          <a:ext cx="8742641" cy="826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первичные финансовые документы, а также материалы </a:t>
          </a:r>
          <a:r>
            <a:rPr lang="ru-RU" sz="1800" kern="1200" dirty="0" smtClean="0"/>
            <a:t>(экземпляры печатных агитационных материалов, их копии, фотографии иных агитационных материалов и т.п.)</a:t>
          </a:r>
          <a:endParaRPr lang="ru-RU" sz="1800" kern="1200" dirty="0"/>
        </a:p>
      </dsp:txBody>
      <dsp:txXfrm>
        <a:off x="1607220" y="2381713"/>
        <a:ext cx="8742641" cy="826531"/>
      </dsp:txXfrm>
    </dsp:sp>
    <dsp:sp modelId="{F2F798B9-7271-4E0C-B6A4-569CC0766557}">
      <dsp:nvSpPr>
        <dsp:cNvPr id="0" name=""/>
        <dsp:cNvSpPr/>
      </dsp:nvSpPr>
      <dsp:spPr>
        <a:xfrm>
          <a:off x="1536949" y="3404194"/>
          <a:ext cx="8801290" cy="749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пояснительная записка </a:t>
          </a:r>
          <a:br>
            <a:rPr lang="ru-RU" sz="2000" kern="1200" dirty="0" smtClean="0"/>
          </a:br>
          <a:r>
            <a:rPr lang="ru-RU" sz="1800" kern="1200" dirty="0" smtClean="0"/>
            <a:t>(при необходимости по запросу соответствующей избирательной комиссии)</a:t>
          </a:r>
          <a:endParaRPr lang="ru-RU" sz="1800" kern="1200" dirty="0"/>
        </a:p>
      </dsp:txBody>
      <dsp:txXfrm>
        <a:off x="1536949" y="3404194"/>
        <a:ext cx="8801290" cy="749097"/>
      </dsp:txXfrm>
    </dsp:sp>
    <dsp:sp modelId="{BBD52D6E-57C2-454F-A1D8-F3A484B0324F}">
      <dsp:nvSpPr>
        <dsp:cNvPr id="0" name=""/>
        <dsp:cNvSpPr/>
      </dsp:nvSpPr>
      <dsp:spPr>
        <a:xfrm>
          <a:off x="1536949" y="4340566"/>
          <a:ext cx="8832691" cy="8433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Опись прилагаемых документов и материалов</a:t>
          </a:r>
          <a:r>
            <a:rPr lang="ru-RU" sz="1200" kern="1200" dirty="0" smtClean="0"/>
            <a:t/>
          </a:r>
          <a:br>
            <a:rPr lang="ru-RU" sz="1200" kern="1200" dirty="0" smtClean="0"/>
          </a:br>
          <a:r>
            <a:rPr lang="ru-RU" sz="1200" b="0" kern="1200" dirty="0" smtClean="0"/>
            <a:t>(по форме приложения № 8   к Порядку , утвержденному постановлением избирательной комиссии Тверской области о</a:t>
          </a:r>
          <a:r>
            <a:rPr lang="ru-RU" sz="1200" b="0" kern="1200" dirty="0" smtClean="0">
              <a:solidFill>
                <a:schemeClr val="tx1"/>
              </a:solidFill>
            </a:rPr>
            <a:t>т 10.06.2016 №3/42-6</a:t>
          </a:r>
          <a:r>
            <a:rPr lang="ru-RU" sz="1200" b="0" kern="1200" dirty="0" smtClean="0"/>
            <a:t>)</a:t>
          </a:r>
          <a:endParaRPr lang="ru-RU" sz="1200" kern="1200" dirty="0"/>
        </a:p>
      </dsp:txBody>
      <dsp:txXfrm>
        <a:off x="1536949" y="4340566"/>
        <a:ext cx="8832691" cy="843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FEFE-1DDD-49A4-A0EA-6D2CE98A90B7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FE8B5-DE38-4849-9871-B971108C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9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5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1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0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0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4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4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6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9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7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2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98B9-6120-42F5-94A6-5EFC9DD3F70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8B5E-3D92-4933-9732-85B5B7FDAD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1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0815" cy="20698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2360815" y="939338"/>
            <a:ext cx="8904593" cy="5162204"/>
          </a:xfrm>
          <a:prstGeom prst="rect">
            <a:avLst/>
          </a:prstGeom>
          <a:ln cap="rnd">
            <a:solidFill>
              <a:schemeClr val="accent4">
                <a:alpha val="64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200"/>
              </a:spcAft>
              <a:defRPr/>
            </a:pPr>
            <a:r>
              <a:rPr lang="ru-RU" sz="5400" b="1" u="sng" dirty="0">
                <a:ln w="22225">
                  <a:solidFill>
                    <a:schemeClr val="accent4"/>
                  </a:solidFill>
                  <a:prstDash val="solid"/>
                  <a:beve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ИЗБИРАТЕЛЬНЫЕ </a:t>
            </a:r>
            <a:r>
              <a:rPr lang="ru-RU" sz="5400" b="1" u="sng" dirty="0" smtClean="0">
                <a:ln w="22225">
                  <a:solidFill>
                    <a:schemeClr val="accent4"/>
                  </a:solidFill>
                  <a:prstDash val="solid"/>
                  <a:beve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ФОНДЫ ПРИ ПРОВЕДЕНИИ ВЫБОРОВ ПРЕДСТАВИТЕЛЬНЫХ ОРГАНОВ МУНИЦИПАЛЬНЫХ ОБРАЗОВАНИЙ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  <a:beve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  <a:beve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834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496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Предельные суммы расходов из средств избирательных фондов 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на выборах 13 сентября 2020 г.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8200" y="1577574"/>
            <a:ext cx="10590415" cy="4166523"/>
            <a:chOff x="838200" y="3375498"/>
            <a:chExt cx="10590415" cy="1538054"/>
          </a:xfrm>
        </p:grpSpPr>
        <p:sp>
          <p:nvSpPr>
            <p:cNvPr id="5" name="Полилиния 4"/>
            <p:cNvSpPr/>
            <p:nvPr/>
          </p:nvSpPr>
          <p:spPr>
            <a:xfrm>
              <a:off x="913015" y="3375498"/>
              <a:ext cx="10515600" cy="1538054"/>
            </a:xfrm>
            <a:custGeom>
              <a:avLst/>
              <a:gdLst>
                <a:gd name="connsiteX0" fmla="*/ 0 w 10515600"/>
                <a:gd name="connsiteY0" fmla="*/ 194270 h 1165599"/>
                <a:gd name="connsiteX1" fmla="*/ 194270 w 10515600"/>
                <a:gd name="connsiteY1" fmla="*/ 0 h 1165599"/>
                <a:gd name="connsiteX2" fmla="*/ 10321330 w 10515600"/>
                <a:gd name="connsiteY2" fmla="*/ 0 h 1165599"/>
                <a:gd name="connsiteX3" fmla="*/ 10515600 w 10515600"/>
                <a:gd name="connsiteY3" fmla="*/ 194270 h 1165599"/>
                <a:gd name="connsiteX4" fmla="*/ 10515600 w 10515600"/>
                <a:gd name="connsiteY4" fmla="*/ 971329 h 1165599"/>
                <a:gd name="connsiteX5" fmla="*/ 10321330 w 10515600"/>
                <a:gd name="connsiteY5" fmla="*/ 1165599 h 1165599"/>
                <a:gd name="connsiteX6" fmla="*/ 194270 w 10515600"/>
                <a:gd name="connsiteY6" fmla="*/ 1165599 h 1165599"/>
                <a:gd name="connsiteX7" fmla="*/ 0 w 10515600"/>
                <a:gd name="connsiteY7" fmla="*/ 971329 h 1165599"/>
                <a:gd name="connsiteX8" fmla="*/ 0 w 10515600"/>
                <a:gd name="connsiteY8" fmla="*/ 194270 h 116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15600" h="1165599">
                  <a:moveTo>
                    <a:pt x="0" y="194270"/>
                  </a:moveTo>
                  <a:cubicBezTo>
                    <a:pt x="0" y="86978"/>
                    <a:pt x="86978" y="0"/>
                    <a:pt x="194270" y="0"/>
                  </a:cubicBezTo>
                  <a:lnTo>
                    <a:pt x="10321330" y="0"/>
                  </a:lnTo>
                  <a:cubicBezTo>
                    <a:pt x="10428622" y="0"/>
                    <a:pt x="10515600" y="86978"/>
                    <a:pt x="10515600" y="194270"/>
                  </a:cubicBezTo>
                  <a:lnTo>
                    <a:pt x="10515600" y="971329"/>
                  </a:lnTo>
                  <a:cubicBezTo>
                    <a:pt x="10515600" y="1078621"/>
                    <a:pt x="10428622" y="1165599"/>
                    <a:pt x="10321330" y="1165599"/>
                  </a:cubicBezTo>
                  <a:lnTo>
                    <a:pt x="194270" y="1165599"/>
                  </a:lnTo>
                  <a:cubicBezTo>
                    <a:pt x="86978" y="1165599"/>
                    <a:pt x="0" y="1078621"/>
                    <a:pt x="0" y="971329"/>
                  </a:cubicBezTo>
                  <a:lnTo>
                    <a:pt x="0" y="19427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6">
                    <a:lumMod val="40000"/>
                    <a:lumOff val="60000"/>
                  </a:schemeClr>
                </a:gs>
                <a:gs pos="84000">
                  <a:schemeClr val="accent5">
                    <a:hueOff val="-7353344"/>
                    <a:satOff val="-10228"/>
                    <a:lumOff val="-3922"/>
                    <a:alphaOff val="0"/>
                    <a:satMod val="110000"/>
                    <a:lumMod val="100000"/>
                    <a:shade val="100000"/>
                  </a:schemeClr>
                </a:gs>
                <a:gs pos="57000">
                  <a:schemeClr val="accent6">
                    <a:lumMod val="20000"/>
                    <a:lumOff val="80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8340" tIns="148340" rIns="148340" bIns="1483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Выборы депутатов представительных органов МО </a:t>
              </a:r>
              <a:r>
                <a:rPr lang="ru-RU" sz="1600" b="1" kern="1200" dirty="0" smtClean="0">
                  <a:solidFill>
                    <a:schemeClr val="tx1"/>
                  </a:solidFill>
                </a:rPr>
                <a:t>(с учетом уровня инфляции):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1. </a:t>
              </a:r>
              <a:r>
                <a:rPr lang="ru-RU" sz="2400" b="1" u="sng" kern="1200" dirty="0" smtClean="0">
                  <a:solidFill>
                    <a:schemeClr val="tx1"/>
                  </a:solidFill>
                </a:rPr>
                <a:t>В муниципальном районе, городском округе, муниципальном округе </a:t>
              </a:r>
              <a:r>
                <a:rPr lang="ru-RU" sz="2400" b="1" kern="1200" dirty="0" smtClean="0">
                  <a:solidFill>
                    <a:schemeClr val="tx1"/>
                  </a:solidFill>
                </a:rPr>
                <a:t>: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        - избирательное объединение </a:t>
              </a:r>
              <a:r>
                <a:rPr lang="ru-RU" sz="2400" b="1" i="1" kern="1200" dirty="0" smtClean="0">
                  <a:solidFill>
                    <a:schemeClr val="tx1"/>
                  </a:solidFill>
                </a:rPr>
                <a:t>(ЗАТО «Озерный») </a:t>
              </a:r>
              <a:r>
                <a:rPr lang="ru-RU" sz="2400" b="1" kern="1200" dirty="0" smtClean="0">
                  <a:solidFill>
                    <a:schemeClr val="tx1"/>
                  </a:solidFill>
                </a:rPr>
                <a:t>- </a:t>
              </a:r>
              <a:r>
                <a:rPr lang="x-none" sz="2800" b="1" kern="1200" dirty="0" smtClean="0">
                  <a:solidFill>
                    <a:srgbClr val="FF0000"/>
                  </a:solidFill>
                </a:rPr>
                <a:t>2 28</a:t>
              </a:r>
              <a:r>
                <a:rPr lang="ru-RU" sz="2800" b="1" kern="1200" dirty="0" smtClean="0">
                  <a:solidFill>
                    <a:srgbClr val="FF0000"/>
                  </a:solidFill>
                </a:rPr>
                <a:t>3</a:t>
              </a:r>
              <a:r>
                <a:rPr lang="x-none" sz="2800" b="1" kern="1200" dirty="0" smtClean="0">
                  <a:solidFill>
                    <a:srgbClr val="FF0000"/>
                  </a:solidFill>
                </a:rPr>
                <a:t> </a:t>
              </a:r>
              <a:r>
                <a:rPr lang="ru-RU" sz="2800" b="1" kern="1200" dirty="0" smtClean="0">
                  <a:solidFill>
                    <a:srgbClr val="FF0000"/>
                  </a:solidFill>
                </a:rPr>
                <a:t>889</a:t>
              </a:r>
              <a:r>
                <a:rPr lang="x-none" sz="2800" b="1" kern="1200" dirty="0" smtClean="0">
                  <a:solidFill>
                    <a:srgbClr val="FF0000"/>
                  </a:solidFill>
                </a:rPr>
                <a:t> руб</a:t>
              </a:r>
              <a:r>
                <a:rPr lang="ru-RU" sz="2800" b="1" kern="1200" dirty="0" smtClean="0">
                  <a:solidFill>
                    <a:srgbClr val="FF0000"/>
                  </a:solidFill>
                </a:rPr>
                <a:t>.;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        - кандидат - </a:t>
              </a:r>
              <a:r>
                <a:rPr lang="ru-RU" sz="2800" b="1" kern="1200" dirty="0" smtClean="0">
                  <a:solidFill>
                    <a:srgbClr val="FF0000"/>
                  </a:solidFill>
                </a:rPr>
                <a:t>639 489 руб.;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2. </a:t>
              </a:r>
              <a:r>
                <a:rPr lang="ru-RU" sz="2400" b="1" u="sng" kern="1200" dirty="0" smtClean="0">
                  <a:solidFill>
                    <a:schemeClr val="tx1"/>
                  </a:solidFill>
                </a:rPr>
                <a:t>В городском поселении, кандидат </a:t>
              </a:r>
              <a:r>
                <a:rPr lang="ru-RU" sz="2400" b="1" kern="1200" dirty="0" smtClean="0">
                  <a:solidFill>
                    <a:schemeClr val="tx1"/>
                  </a:solidFill>
                </a:rPr>
                <a:t>- </a:t>
              </a:r>
              <a:r>
                <a:rPr lang="ru-RU" sz="2800" b="1" kern="1200" dirty="0" smtClean="0">
                  <a:solidFill>
                    <a:srgbClr val="FF0000"/>
                  </a:solidFill>
                </a:rPr>
                <a:t>525 295 руб.;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3. </a:t>
              </a:r>
              <a:r>
                <a:rPr lang="ru-RU" sz="2400" b="1" u="sng" kern="1200" dirty="0" smtClean="0">
                  <a:solidFill>
                    <a:schemeClr val="tx1"/>
                  </a:solidFill>
                </a:rPr>
                <a:t>В сельском поселении,   кандидат </a:t>
              </a:r>
              <a:r>
                <a:rPr lang="ru-RU" sz="2400" b="1" kern="1200" dirty="0" smtClean="0">
                  <a:solidFill>
                    <a:schemeClr val="tx1"/>
                  </a:solidFill>
                </a:rPr>
                <a:t>- </a:t>
              </a:r>
              <a:r>
                <a:rPr lang="ru-RU" sz="2400" b="1" kern="1200" dirty="0" smtClean="0">
                  <a:solidFill>
                    <a:srgbClr val="FF0000"/>
                  </a:solidFill>
                </a:rPr>
                <a:t>274 067 руб.</a:t>
              </a:r>
              <a:endParaRPr lang="ru-RU" sz="24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 rot="10800000">
              <a:off x="838200" y="4217985"/>
              <a:ext cx="10515600" cy="176590"/>
            </a:xfrm>
            <a:custGeom>
              <a:avLst/>
              <a:gdLst>
                <a:gd name="connsiteX0" fmla="*/ 0 w 10515600"/>
                <a:gd name="connsiteY0" fmla="*/ 0 h 176589"/>
                <a:gd name="connsiteX1" fmla="*/ 10515600 w 10515600"/>
                <a:gd name="connsiteY1" fmla="*/ 0 h 176589"/>
                <a:gd name="connsiteX2" fmla="*/ 10515600 w 10515600"/>
                <a:gd name="connsiteY2" fmla="*/ 176589 h 176589"/>
                <a:gd name="connsiteX3" fmla="*/ 0 w 10515600"/>
                <a:gd name="connsiteY3" fmla="*/ 176589 h 176589"/>
                <a:gd name="connsiteX4" fmla="*/ 0 w 10515600"/>
                <a:gd name="connsiteY4" fmla="*/ 0 h 17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76589">
                  <a:moveTo>
                    <a:pt x="10515600" y="1"/>
                  </a:moveTo>
                  <a:lnTo>
                    <a:pt x="0" y="1"/>
                  </a:lnTo>
                  <a:lnTo>
                    <a:pt x="0" y="176588"/>
                  </a:lnTo>
                  <a:lnTo>
                    <a:pt x="10515600" y="176588"/>
                  </a:lnTo>
                  <a:lnTo>
                    <a:pt x="10515600" y="1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3870" tIns="6349" rIns="35560" bIns="6351" numCol="1" spcCol="1270" anchor="t" anchorCtr="0">
              <a:noAutofit/>
            </a:bodyPr>
            <a:lstStyle/>
            <a:p>
              <a:pPr marL="57150" lvl="1" indent="-57150" algn="l" defTabSz="177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46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81448"/>
            <a:ext cx="9144000" cy="720106"/>
          </a:xfrm>
        </p:spPr>
        <p:txBody>
          <a:bodyPr>
            <a:normAutofit/>
          </a:bodyPr>
          <a:lstStyle/>
          <a:p>
            <a:r>
              <a:rPr lang="ru-RU" sz="1500" b="1" i="1" dirty="0" smtClean="0"/>
              <a:t>Примечание: указано в процентном отношении от предельной суммы расходования средств избирательного фонда кандидата, избирательного объединения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5" y="309092"/>
            <a:ext cx="11051628" cy="5692461"/>
          </a:xfrm>
          <a:prstGeom prst="rect">
            <a:avLst/>
          </a:prstGeom>
          <a:noFill/>
          <a:effectLst>
            <a:glow rad="9271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469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6">
                <a:lumMod val="20000"/>
                <a:lumOff val="80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Предельные размеры средств, являющихся источниками формирования избирательного фонда </a:t>
            </a:r>
            <a:br>
              <a:rPr lang="ru-RU" sz="2000" b="1" dirty="0"/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избирательного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объединения </a:t>
            </a:r>
            <a:r>
              <a:rPr lang="ru-RU" sz="2200" b="1" dirty="0" smtClean="0"/>
              <a:t>(в рублях)</a:t>
            </a:r>
            <a:br>
              <a:rPr lang="ru-RU" sz="2200" b="1" dirty="0" smtClean="0"/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на выборах в органы местного самоуправления 13 сентября 2020 г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73617" y="1497796"/>
          <a:ext cx="10752326" cy="490300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38310"/>
                <a:gridCol w="5426724"/>
                <a:gridCol w="4287292"/>
              </a:tblGrid>
              <a:tr h="12567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Источники формирования средств избирательного фонда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Избирательного объединения, выдвинувшего муниципальный список кандидатов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4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численности избирателей менее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50 000 человек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3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626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Собственные средства избирательного объединения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456 778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993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Добровольное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пожертвование </a:t>
                      </a:r>
                      <a:r>
                        <a:rPr lang="ru-RU" sz="2400" dirty="0">
                          <a:effectLst/>
                        </a:rPr>
                        <a:t>гражданина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11 419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907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Добровольное пожертвование юридического лица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79 936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5200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8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FFFF"/>
            </a:gs>
            <a:gs pos="0">
              <a:schemeClr val="accent2">
                <a:lumMod val="0"/>
                <a:lumOff val="100000"/>
              </a:schemeClr>
            </a:gs>
            <a:gs pos="8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007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размеры средств, являющихся источниками формирования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 кандидата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рублях)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выборах в органы местного самоуправления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183907"/>
          <a:ext cx="10649988" cy="5160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090"/>
                <a:gridCol w="5518183"/>
                <a:gridCol w="1624176"/>
                <a:gridCol w="1327182"/>
                <a:gridCol w="1522357"/>
              </a:tblGrid>
              <a:tr h="246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Источники формирования средств избирательного фонда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Кандидата в депутаты представительного органа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городского округа,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муниципального округа,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 муниципального района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Кандидата </a:t>
                      </a:r>
                      <a:r>
                        <a:rPr lang="ru-RU" sz="1600" b="1" dirty="0">
                          <a:effectLst/>
                        </a:rPr>
                        <a:t>в депутаты представительного органа городского поселения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Кандидата в депутаты представительного органа сельского поселения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7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Собственные средства кандидата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127 898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105 059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54 813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Средства, выделенные кандидату выдвинувшим его избирательным объединением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319 745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262 648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137 034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24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Добровольное пожертвование гражданина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31 974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26 265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13 703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33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Добровольное пожертвование юридического лица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319 745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262 648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137 034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1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2">
                <a:lumMod val="20000"/>
                <a:lumOff val="80000"/>
              </a:schemeClr>
            </a:gs>
            <a:gs pos="46462">
              <a:srgbClr val="FFFEFE"/>
            </a:gs>
            <a:gs pos="45000">
              <a:schemeClr val="accent2">
                <a:lumMod val="0"/>
                <a:lumOff val="100000"/>
              </a:schemeClr>
            </a:gs>
            <a:gs pos="68000">
              <a:schemeClr val="accent2">
                <a:alpha val="90000"/>
                <a:lumMod val="17000"/>
                <a:lumOff val="83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37485" y="188640"/>
            <a:ext cx="8090963" cy="8025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СРОКИ ПРЕДСТАВЛЕНИЯ ИТОГОВЫХ ФИНАНСОВЫХ ОТЧЕТОВ КАНДИДАТАМИ, ИЗБИРАТЕЛЬНЫМИ ОБЪЕДИНЕНИЯМИ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1318569" y="6009982"/>
            <a:ext cx="2444998" cy="561393"/>
          </a:xfrm>
          <a:prstGeom prst="snip1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44546A">
                    <a:lumMod val="75000"/>
                  </a:srgbClr>
                </a:solidFill>
              </a:rPr>
              <a:t>в ТИК</a:t>
            </a:r>
            <a:endParaRPr lang="ru-RU" sz="2800" b="1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5221818" y="1087878"/>
            <a:ext cx="3485355" cy="1696790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Кандидаты на выборах 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сельских поселений </a:t>
            </a:r>
            <a:endParaRPr lang="ru-RU" sz="1400" b="1" dirty="0" smtClean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(размер фонда не более </a:t>
            </a:r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15000 руб. за счет собственных средств без открытия счета) </a:t>
            </a:r>
            <a:endParaRPr lang="ru-RU" sz="1400" b="1" dirty="0" smtClean="0">
              <a:solidFill>
                <a:srgbClr val="44546A">
                  <a:lumMod val="75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абз.2 ст.104 </a:t>
            </a: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Избирательного кодекса Тверской области)</a:t>
            </a:r>
            <a:endParaRPr lang="ru-RU" sz="1400" b="1" dirty="0">
              <a:solidFill>
                <a:srgbClr val="44546A">
                  <a:lumMod val="75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2350507" y="5701072"/>
            <a:ext cx="253834" cy="36932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0541" y="1042766"/>
            <a:ext cx="4660940" cy="14480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442704"/>
                </a:solidFill>
                <a:latin typeface="Arial Black" panose="020B0A04020102020204" pitchFamily="34" charset="0"/>
              </a:rPr>
              <a:t>Кандидаты, </a:t>
            </a:r>
            <a:r>
              <a:rPr lang="ru-RU" dirty="0" smtClean="0">
                <a:solidFill>
                  <a:srgbClr val="442704"/>
                </a:solidFill>
                <a:latin typeface="Arial Black" panose="020B0A04020102020204" pitchFamily="34" charset="0"/>
              </a:rPr>
              <a:t>избирательные объединения </a:t>
            </a:r>
            <a:endParaRPr lang="ru-RU" dirty="0">
              <a:solidFill>
                <a:srgbClr val="442704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442704"/>
                </a:solidFill>
                <a:latin typeface="Arial Black" panose="020B0A04020102020204" pitchFamily="34" charset="0"/>
              </a:rPr>
              <a:t>на выборах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представительных органов местного самоуправления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>
            <a:off x="5867475" y="6009982"/>
            <a:ext cx="2400063" cy="640895"/>
          </a:xfrm>
          <a:prstGeom prst="snip1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44546A">
                    <a:lumMod val="75000"/>
                  </a:srgbClr>
                </a:solidFill>
                <a:cs typeface="Arial" panose="020B0604020202020204" pitchFamily="34" charset="0"/>
              </a:rPr>
              <a:t>в ТИК</a:t>
            </a:r>
            <a:endParaRPr lang="ru-RU" sz="2800" b="1" dirty="0">
              <a:solidFill>
                <a:srgbClr val="44546A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28" name="Прямоугольник с одним вырезанным углом 27"/>
          <p:cNvSpPr/>
          <p:nvPr/>
        </p:nvSpPr>
        <p:spPr>
          <a:xfrm>
            <a:off x="5295124" y="4664053"/>
            <a:ext cx="3544764" cy="1012068"/>
          </a:xfrm>
          <a:prstGeom prst="snip1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Не позднее чем через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30 </a:t>
            </a:r>
            <a:r>
              <a:rPr lang="ru-RU" b="1" dirty="0">
                <a:solidFill>
                  <a:srgbClr val="C00000"/>
                </a:solidFill>
              </a:rPr>
              <a:t>дней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со дня </a:t>
            </a:r>
            <a:r>
              <a:rPr lang="ru-RU" sz="1600" b="1" dirty="0" smtClean="0">
                <a:solidFill>
                  <a:srgbClr val="C00000"/>
                </a:solidFill>
              </a:rPr>
              <a:t>опубликования результатов выборов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с одним вырезанным углом 28"/>
          <p:cNvSpPr/>
          <p:nvPr/>
        </p:nvSpPr>
        <p:spPr>
          <a:xfrm>
            <a:off x="773928" y="4774674"/>
            <a:ext cx="3594166" cy="996513"/>
          </a:xfrm>
          <a:prstGeom prst="snip1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Не позднее чем через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30 </a:t>
            </a:r>
            <a:r>
              <a:rPr lang="ru-RU" b="1" dirty="0">
                <a:solidFill>
                  <a:srgbClr val="C00000"/>
                </a:solidFill>
              </a:rPr>
              <a:t>дней </a:t>
            </a:r>
            <a:r>
              <a:rPr lang="ru-RU" b="1" dirty="0">
                <a:solidFill>
                  <a:srgbClr val="44546A">
                    <a:lumMod val="75000"/>
                  </a:srgbClr>
                </a:solidFill>
              </a:rPr>
              <a:t/>
            </a:r>
            <a:br>
              <a:rPr lang="ru-RU" b="1" dirty="0">
                <a:solidFill>
                  <a:srgbClr val="44546A">
                    <a:lumMod val="75000"/>
                  </a:srgbClr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со дня </a:t>
            </a:r>
            <a:r>
              <a:rPr lang="ru-RU" sz="1600" b="1" dirty="0" smtClean="0">
                <a:solidFill>
                  <a:srgbClr val="C00000"/>
                </a:solidFill>
              </a:rPr>
              <a:t>опубликования результатов выборов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с одним вырезанным углом 31"/>
          <p:cNvSpPr/>
          <p:nvPr/>
        </p:nvSpPr>
        <p:spPr>
          <a:xfrm>
            <a:off x="5221818" y="3114896"/>
            <a:ext cx="3589652" cy="1224303"/>
          </a:xfrm>
          <a:prstGeom prst="snip1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Форма финансового отчета - приложение </a:t>
            </a:r>
            <a:r>
              <a:rPr lang="ru-RU" b="1" dirty="0">
                <a:solidFill>
                  <a:schemeClr val="tx1"/>
                </a:solidFill>
              </a:rPr>
              <a:t>№6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</a:t>
            </a:r>
            <a:r>
              <a:rPr lang="ru-RU" b="1" dirty="0">
                <a:solidFill>
                  <a:schemeClr val="tx1"/>
                </a:solidFill>
              </a:rPr>
              <a:t>Порядку ИКТО от 10.06.2016 №</a:t>
            </a:r>
            <a:r>
              <a:rPr lang="ru-RU" b="1" dirty="0" smtClean="0">
                <a:solidFill>
                  <a:schemeClr val="tx1"/>
                </a:solidFill>
              </a:rPr>
              <a:t>3/42-6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33" name="Прямоугольник с двумя усеченными противолежащими углами 32"/>
          <p:cNvSpPr/>
          <p:nvPr/>
        </p:nvSpPr>
        <p:spPr>
          <a:xfrm>
            <a:off x="9060470" y="1152572"/>
            <a:ext cx="2740102" cy="283502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Кандидаты на </a:t>
            </a: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выборах в органы местного самоуправления </a:t>
            </a:r>
            <a:b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(без </a:t>
            </a:r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открытия </a:t>
            </a: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счета, </a:t>
            </a:r>
            <a:r>
              <a:rPr lang="ru-RU" sz="1400" b="1" u="sng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</a:t>
            </a: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отсутствии расходов) </a:t>
            </a:r>
            <a:endParaRPr lang="ru-RU" sz="1400" b="1" dirty="0" smtClean="0">
              <a:solidFill>
                <a:srgbClr val="44546A">
                  <a:lumMod val="75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(абз.1 </a:t>
            </a:r>
            <a:r>
              <a:rPr lang="ru-RU" sz="1400" b="1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ст.104 </a:t>
            </a:r>
            <a:r>
              <a:rPr lang="ru-RU" sz="1400" b="1" dirty="0" smtClean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Избирательного кодекса Тверской области)</a:t>
            </a:r>
            <a:endParaRPr lang="ru-RU" sz="1400" b="1" dirty="0">
              <a:solidFill>
                <a:srgbClr val="44546A">
                  <a:lumMod val="75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с одним вырезанным углом 34"/>
          <p:cNvSpPr/>
          <p:nvPr/>
        </p:nvSpPr>
        <p:spPr>
          <a:xfrm>
            <a:off x="9452522" y="4502344"/>
            <a:ext cx="2219197" cy="864479"/>
          </a:xfrm>
          <a:prstGeom prst="snip1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Отчеты не представляют</a:t>
            </a:r>
          </a:p>
          <a:p>
            <a:pPr algn="ctr"/>
            <a:endParaRPr lang="ru-RU" b="1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5400000">
            <a:off x="6861944" y="5692102"/>
            <a:ext cx="261232" cy="35651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27000">
              <a:schemeClr val="accent2">
                <a:lumMod val="20000"/>
                <a:lumOff val="80000"/>
              </a:schemeClr>
            </a:glow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с одним вырезанным углом 20"/>
          <p:cNvSpPr/>
          <p:nvPr/>
        </p:nvSpPr>
        <p:spPr>
          <a:xfrm>
            <a:off x="748882" y="2661480"/>
            <a:ext cx="3826411" cy="1865702"/>
          </a:xfrm>
          <a:prstGeom prst="snip1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Форма финансового отчета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Выборы депутатов представительных органов местного самоуправления – приложение № 6 к Порядку ИКТО </a:t>
            </a:r>
            <a:r>
              <a:rPr lang="ru-RU" b="1" dirty="0">
                <a:solidFill>
                  <a:schemeClr val="tx1"/>
                </a:solidFill>
              </a:rPr>
              <a:t>от 10.06.2016 №</a:t>
            </a:r>
            <a:r>
              <a:rPr lang="ru-RU" b="1" dirty="0" smtClean="0">
                <a:solidFill>
                  <a:schemeClr val="tx1"/>
                </a:solidFill>
              </a:rPr>
              <a:t>3/42-6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13844" y="3987598"/>
            <a:ext cx="908383" cy="594613"/>
          </a:xfrm>
          <a:prstGeom prst="rect">
            <a:avLst/>
          </a:prstGeom>
        </p:spPr>
      </p:pic>
      <p:sp>
        <p:nvSpPr>
          <p:cNvPr id="23" name="Стрелка вправо 22"/>
          <p:cNvSpPr/>
          <p:nvPr/>
        </p:nvSpPr>
        <p:spPr>
          <a:xfrm rot="5400000">
            <a:off x="6887949" y="2767706"/>
            <a:ext cx="216862" cy="36415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27000">
              <a:schemeClr val="accent2">
                <a:lumMod val="20000"/>
                <a:lumOff val="80000"/>
              </a:schemeClr>
            </a:glow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6821024" y="4233990"/>
            <a:ext cx="286941" cy="4279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27000">
              <a:schemeClr val="accent2">
                <a:lumMod val="20000"/>
                <a:lumOff val="80000"/>
              </a:schemeClr>
            </a:glow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2238630" y="2393082"/>
            <a:ext cx="219955" cy="35400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2392431" y="4478997"/>
            <a:ext cx="219955" cy="35400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B0F0"/>
            </a:gs>
            <a:gs pos="57000">
              <a:schemeClr val="accent6">
                <a:lumMod val="40000"/>
                <a:lumOff val="60000"/>
              </a:schemeClr>
            </a:gs>
            <a:gs pos="21000">
              <a:schemeClr val="accent2">
                <a:lumMod val="0"/>
                <a:lumOff val="100000"/>
              </a:schemeClr>
            </a:gs>
            <a:gs pos="100000">
              <a:schemeClr val="accent2">
                <a:alpha val="90000"/>
                <a:lumMod val="17000"/>
                <a:lumOff val="83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818782"/>
          </a:xfrm>
        </p:spPr>
        <p:txBody>
          <a:bodyPr/>
          <a:lstStyle/>
          <a:p>
            <a:pPr algn="ctr"/>
            <a:r>
              <a:rPr lang="ru-RU" b="1" dirty="0" smtClean="0"/>
              <a:t>Приложения к финансовому отчету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532639"/>
              </p:ext>
            </p:extLst>
          </p:nvPr>
        </p:nvGraphicFramePr>
        <p:xfrm>
          <a:off x="683797" y="1183908"/>
          <a:ext cx="10824410" cy="521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0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2">
                <a:lumMod val="20000"/>
                <a:lumOff val="80000"/>
              </a:schemeClr>
            </a:gs>
            <a:gs pos="46462">
              <a:schemeClr val="accent6">
                <a:lumMod val="20000"/>
                <a:lumOff val="80000"/>
              </a:schemeClr>
            </a:gs>
            <a:gs pos="21000">
              <a:schemeClr val="accent2">
                <a:lumMod val="0"/>
                <a:lumOff val="100000"/>
              </a:schemeClr>
            </a:gs>
            <a:gs pos="100000">
              <a:schemeClr val="accent2">
                <a:alpha val="90000"/>
                <a:lumMod val="17000"/>
                <a:lumOff val="83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8091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Административная ответственность, предусмотренная КоАП</a:t>
            </a:r>
            <a:endParaRPr lang="ru-RU" sz="36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71045" y="1562794"/>
            <a:ext cx="10225889" cy="3970701"/>
            <a:chOff x="1171045" y="2639730"/>
            <a:chExt cx="10225889" cy="2882372"/>
          </a:xfrm>
        </p:grpSpPr>
        <p:sp>
          <p:nvSpPr>
            <p:cNvPr id="4" name="Полилиния 3"/>
            <p:cNvSpPr/>
            <p:nvPr/>
          </p:nvSpPr>
          <p:spPr>
            <a:xfrm>
              <a:off x="1171045" y="2639730"/>
              <a:ext cx="9976485" cy="1108417"/>
            </a:xfrm>
            <a:custGeom>
              <a:avLst/>
              <a:gdLst>
                <a:gd name="connsiteX0" fmla="*/ 0 w 9976485"/>
                <a:gd name="connsiteY0" fmla="*/ 184740 h 1108417"/>
                <a:gd name="connsiteX1" fmla="*/ 184740 w 9976485"/>
                <a:gd name="connsiteY1" fmla="*/ 0 h 1108417"/>
                <a:gd name="connsiteX2" fmla="*/ 9791745 w 9976485"/>
                <a:gd name="connsiteY2" fmla="*/ 0 h 1108417"/>
                <a:gd name="connsiteX3" fmla="*/ 9976485 w 9976485"/>
                <a:gd name="connsiteY3" fmla="*/ 184740 h 1108417"/>
                <a:gd name="connsiteX4" fmla="*/ 9976485 w 9976485"/>
                <a:gd name="connsiteY4" fmla="*/ 923677 h 1108417"/>
                <a:gd name="connsiteX5" fmla="*/ 9791745 w 9976485"/>
                <a:gd name="connsiteY5" fmla="*/ 1108417 h 1108417"/>
                <a:gd name="connsiteX6" fmla="*/ 184740 w 9976485"/>
                <a:gd name="connsiteY6" fmla="*/ 1108417 h 1108417"/>
                <a:gd name="connsiteX7" fmla="*/ 0 w 9976485"/>
                <a:gd name="connsiteY7" fmla="*/ 923677 h 1108417"/>
                <a:gd name="connsiteX8" fmla="*/ 0 w 9976485"/>
                <a:gd name="connsiteY8" fmla="*/ 184740 h 110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76485" h="1108417">
                  <a:moveTo>
                    <a:pt x="0" y="184740"/>
                  </a:moveTo>
                  <a:cubicBezTo>
                    <a:pt x="0" y="82711"/>
                    <a:pt x="82711" y="0"/>
                    <a:pt x="184740" y="0"/>
                  </a:cubicBezTo>
                  <a:lnTo>
                    <a:pt x="9791745" y="0"/>
                  </a:lnTo>
                  <a:cubicBezTo>
                    <a:pt x="9893774" y="0"/>
                    <a:pt x="9976485" y="82711"/>
                    <a:pt x="9976485" y="184740"/>
                  </a:cubicBezTo>
                  <a:lnTo>
                    <a:pt x="9976485" y="923677"/>
                  </a:lnTo>
                  <a:cubicBezTo>
                    <a:pt x="9976485" y="1025706"/>
                    <a:pt x="9893774" y="1108417"/>
                    <a:pt x="9791745" y="1108417"/>
                  </a:cubicBezTo>
                  <a:lnTo>
                    <a:pt x="184740" y="1108417"/>
                  </a:lnTo>
                  <a:cubicBezTo>
                    <a:pt x="82711" y="1108417"/>
                    <a:pt x="0" y="1025706"/>
                    <a:pt x="0" y="923677"/>
                  </a:cubicBezTo>
                  <a:lnTo>
                    <a:pt x="0" y="18474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lumMod val="105000"/>
                    <a:satMod val="109000"/>
                    <a:tint val="81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5068" tIns="115068" rIns="115068" bIns="115068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Статья 5.17. </a:t>
              </a:r>
              <a:r>
                <a:rPr lang="ru-RU" sz="1600" kern="1200" dirty="0" err="1" smtClean="0"/>
                <a:t>Непредоставление</a:t>
              </a:r>
              <a:r>
                <a:rPr lang="ru-RU" sz="1600" kern="1200" dirty="0" smtClean="0"/>
                <a:t> отчета: штрафа на кандидата, на лицо, являвшееся кандидатом, на лицо, избранное депутатом, на уполномоченного представителя по финансовым вопросам избирательного объединения –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                                                                      </a:t>
              </a:r>
              <a:r>
                <a:rPr lang="ru-RU" sz="2400" b="1" kern="1200" dirty="0" smtClean="0">
                  <a:solidFill>
                    <a:srgbClr val="FF0000"/>
                  </a:solidFill>
                </a:rPr>
                <a:t>от 20 000 до 25 000 рублей</a:t>
              </a:r>
              <a:endParaRPr lang="ru-RU" sz="24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171045" y="3900896"/>
              <a:ext cx="10225889" cy="1621206"/>
            </a:xfrm>
            <a:custGeom>
              <a:avLst/>
              <a:gdLst>
                <a:gd name="connsiteX0" fmla="*/ 0 w 10225889"/>
                <a:gd name="connsiteY0" fmla="*/ 205660 h 1233938"/>
                <a:gd name="connsiteX1" fmla="*/ 205660 w 10225889"/>
                <a:gd name="connsiteY1" fmla="*/ 0 h 1233938"/>
                <a:gd name="connsiteX2" fmla="*/ 10020229 w 10225889"/>
                <a:gd name="connsiteY2" fmla="*/ 0 h 1233938"/>
                <a:gd name="connsiteX3" fmla="*/ 10225889 w 10225889"/>
                <a:gd name="connsiteY3" fmla="*/ 205660 h 1233938"/>
                <a:gd name="connsiteX4" fmla="*/ 10225889 w 10225889"/>
                <a:gd name="connsiteY4" fmla="*/ 1028278 h 1233938"/>
                <a:gd name="connsiteX5" fmla="*/ 10020229 w 10225889"/>
                <a:gd name="connsiteY5" fmla="*/ 1233938 h 1233938"/>
                <a:gd name="connsiteX6" fmla="*/ 205660 w 10225889"/>
                <a:gd name="connsiteY6" fmla="*/ 1233938 h 1233938"/>
                <a:gd name="connsiteX7" fmla="*/ 0 w 10225889"/>
                <a:gd name="connsiteY7" fmla="*/ 1028278 h 1233938"/>
                <a:gd name="connsiteX8" fmla="*/ 0 w 10225889"/>
                <a:gd name="connsiteY8" fmla="*/ 205660 h 123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25889" h="1233938">
                  <a:moveTo>
                    <a:pt x="0" y="205660"/>
                  </a:moveTo>
                  <a:cubicBezTo>
                    <a:pt x="0" y="92077"/>
                    <a:pt x="92077" y="0"/>
                    <a:pt x="205660" y="0"/>
                  </a:cubicBezTo>
                  <a:lnTo>
                    <a:pt x="10020229" y="0"/>
                  </a:lnTo>
                  <a:cubicBezTo>
                    <a:pt x="10133812" y="0"/>
                    <a:pt x="10225889" y="92077"/>
                    <a:pt x="10225889" y="205660"/>
                  </a:cubicBezTo>
                  <a:lnTo>
                    <a:pt x="10225889" y="1028278"/>
                  </a:lnTo>
                  <a:cubicBezTo>
                    <a:pt x="10225889" y="1141861"/>
                    <a:pt x="10133812" y="1233938"/>
                    <a:pt x="10020229" y="1233938"/>
                  </a:cubicBezTo>
                  <a:lnTo>
                    <a:pt x="205660" y="1233938"/>
                  </a:lnTo>
                  <a:cubicBezTo>
                    <a:pt x="92077" y="1233938"/>
                    <a:pt x="0" y="1141861"/>
                    <a:pt x="0" y="1028278"/>
                  </a:cubicBezTo>
                  <a:lnTo>
                    <a:pt x="0" y="2056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lumMod val="105000"/>
                    <a:satMod val="109000"/>
                    <a:tint val="81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1196" tIns="121196" rIns="121196" bIns="121196" numCol="1" spcCol="1270" anchor="ctr" anchorCtr="0">
              <a:noAutofit/>
            </a:bodyPr>
            <a:lstStyle/>
            <a:p>
              <a:pPr lvl="0" algn="l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x-none" sz="1600" b="1" kern="1200" dirty="0" smtClean="0"/>
                <a:t>Статья 5.18</a:t>
              </a:r>
              <a:r>
                <a:rPr lang="x-none" sz="1600" kern="1200" dirty="0" smtClean="0"/>
                <a:t>. Незаконное использование денежных средств при финансировании избирательной кампании кандидата, избирательного объединения (использование средств помимо фонда либо превышение установленных законом предельных размеров расходования средств избирательного фонда, либо нецелевой расход средств):</a:t>
              </a:r>
              <a:endParaRPr lang="ru-RU" sz="1600" kern="1200" dirty="0" smtClean="0"/>
            </a:p>
            <a:p>
              <a:pPr lvl="0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kern="1200" dirty="0" smtClean="0"/>
                <a:t>влечет наложение административного штрафа </a:t>
              </a:r>
            </a:p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kern="1200" smtClean="0"/>
                <a:t>  - </a:t>
              </a:r>
              <a:r>
                <a:rPr lang="ru-RU" sz="1600" kern="1200" dirty="0" smtClean="0"/>
                <a:t>на граждан в размере - </a:t>
              </a:r>
              <a:r>
                <a:rPr lang="ru-RU" sz="2000" b="1" kern="1200" dirty="0" smtClean="0">
                  <a:solidFill>
                    <a:srgbClr val="FF0000"/>
                  </a:solidFill>
                </a:rPr>
                <a:t>от 20 000 до 25 000 рублей</a:t>
              </a:r>
              <a:r>
                <a:rPr lang="ru-RU" sz="1600" kern="1200" dirty="0" smtClean="0">
                  <a:solidFill>
                    <a:srgbClr val="FF0000"/>
                  </a:solidFill>
                </a:rPr>
                <a:t>;</a:t>
              </a:r>
              <a:r>
                <a:rPr lang="ru-RU" sz="1600" kern="1200" dirty="0" smtClean="0"/>
                <a:t> </a:t>
              </a:r>
            </a:p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kern="1200" dirty="0" smtClean="0"/>
                <a:t>- на должностных лиц - </a:t>
              </a:r>
              <a:r>
                <a:rPr lang="ru-RU" sz="2000" b="1" kern="1200" dirty="0" smtClean="0">
                  <a:solidFill>
                    <a:srgbClr val="FF0000"/>
                  </a:solidFill>
                </a:rPr>
                <a:t>от 30 000 до 40 000 рублей;</a:t>
              </a:r>
              <a:r>
                <a:rPr lang="ru-RU" sz="2000" kern="1200" dirty="0" smtClean="0"/>
                <a:t> </a:t>
              </a:r>
            </a:p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kern="1200" dirty="0" smtClean="0"/>
                <a:t>              - на юридических лиц - </a:t>
              </a:r>
              <a:r>
                <a:rPr lang="ru-RU" sz="2000" b="1" kern="1200" dirty="0" smtClean="0">
                  <a:solidFill>
                    <a:srgbClr val="FF0000"/>
                  </a:solidFill>
                </a:rPr>
                <a:t>от 300 тысяч до 1 000 000 рублей</a:t>
              </a:r>
              <a:r>
                <a:rPr lang="ru-RU" sz="1600" b="1" kern="1200" dirty="0" smtClean="0">
                  <a:solidFill>
                    <a:srgbClr val="FF0000"/>
                  </a:solidFill>
                </a:rPr>
                <a:t>.</a:t>
              </a:r>
              <a:endParaRPr lang="ru-RU" sz="16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171045" y="2935720"/>
              <a:ext cx="10225889" cy="75280"/>
            </a:xfrm>
            <a:custGeom>
              <a:avLst/>
              <a:gdLst>
                <a:gd name="connsiteX0" fmla="*/ 0 w 10225889"/>
                <a:gd name="connsiteY0" fmla="*/ 0 h 75280"/>
                <a:gd name="connsiteX1" fmla="*/ 10225889 w 10225889"/>
                <a:gd name="connsiteY1" fmla="*/ 0 h 75280"/>
                <a:gd name="connsiteX2" fmla="*/ 10225889 w 10225889"/>
                <a:gd name="connsiteY2" fmla="*/ 75280 h 75280"/>
                <a:gd name="connsiteX3" fmla="*/ 0 w 10225889"/>
                <a:gd name="connsiteY3" fmla="*/ 75280 h 75280"/>
                <a:gd name="connsiteX4" fmla="*/ 0 w 10225889"/>
                <a:gd name="connsiteY4" fmla="*/ 0 h 7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5889" h="75280">
                  <a:moveTo>
                    <a:pt x="0" y="0"/>
                  </a:moveTo>
                  <a:lnTo>
                    <a:pt x="10225889" y="0"/>
                  </a:lnTo>
                  <a:lnTo>
                    <a:pt x="10225889" y="75280"/>
                  </a:lnTo>
                  <a:lnTo>
                    <a:pt x="0" y="75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4672" tIns="6350" rIns="35560" bIns="6350" numCol="1" spcCol="1270" anchor="t" anchorCtr="0">
              <a:noAutofit/>
            </a:bodyPr>
            <a:lstStyle/>
            <a:p>
              <a:pPr marL="57150" lvl="1" indent="-57150" algn="l" defTabSz="177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4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05840" y="116378"/>
            <a:ext cx="10480964" cy="111390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http://tver.izbirkom.ru/vybory-v-2020-godu/vybory-deputatov-predstavitelnykh-organov-munitsipalnykh-obrazovaniy-tverskoy-oblasti/finansirovanie-vyborov.php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864108"/>
            <a:ext cx="12039600" cy="661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</TotalTime>
  <Words>491</Words>
  <Application>Microsoft Office PowerPoint</Application>
  <PresentationFormat>Широкоэкранный</PresentationFormat>
  <Paragraphs>102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Предельные суммы расходов из средств избирательных фондов  на выборах 13 сентября 2020 г.</vt:lpstr>
      <vt:lpstr> </vt:lpstr>
      <vt:lpstr>Предельные размеры средств, являющихся источниками формирования избирательного фонда  избирательного объединения (в рублях) на выборах в органы местного самоуправления 13 сентября 2020 г.</vt:lpstr>
      <vt:lpstr>Предельные размеры средств, являющихся источниками формирования избирательного фонда кандидата  (в рублях) на выборах в органы местного самоуправления 13 сентября 2020 г.  </vt:lpstr>
      <vt:lpstr>Презентация PowerPoint</vt:lpstr>
      <vt:lpstr>Приложения к финансовому отчету</vt:lpstr>
      <vt:lpstr>Административная ответственность, предусмотренная КоАП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1</cp:lastModifiedBy>
  <cp:revision>120</cp:revision>
  <dcterms:created xsi:type="dcterms:W3CDTF">2017-06-09T05:56:25Z</dcterms:created>
  <dcterms:modified xsi:type="dcterms:W3CDTF">2020-09-01T15:35:31Z</dcterms:modified>
</cp:coreProperties>
</file>